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79" r:id="rId3"/>
    <p:sldId id="275" r:id="rId4"/>
    <p:sldId id="276" r:id="rId5"/>
    <p:sldId id="277" r:id="rId6"/>
    <p:sldId id="278" r:id="rId7"/>
    <p:sldId id="267" r:id="rId8"/>
    <p:sldId id="257" r:id="rId9"/>
    <p:sldId id="268" r:id="rId10"/>
    <p:sldId id="258" r:id="rId11"/>
    <p:sldId id="269" r:id="rId12"/>
    <p:sldId id="259" r:id="rId13"/>
    <p:sldId id="260" r:id="rId14"/>
    <p:sldId id="270" r:id="rId15"/>
    <p:sldId id="261" r:id="rId16"/>
    <p:sldId id="271" r:id="rId17"/>
    <p:sldId id="264" r:id="rId18"/>
    <p:sldId id="265" r:id="rId19"/>
    <p:sldId id="272" r:id="rId20"/>
    <p:sldId id="266" r:id="rId21"/>
    <p:sldId id="273" r:id="rId22"/>
    <p:sldId id="274" r:id="rId23"/>
    <p:sldId id="280"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B54"/>
    <a:srgbClr val="87CCC9"/>
    <a:srgbClr val="B7E0DF"/>
    <a:srgbClr val="2F5597"/>
    <a:srgbClr val="B3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p:scale>
          <a:sx n="60" d="100"/>
          <a:sy n="60" d="100"/>
        </p:scale>
        <p:origin x="72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Hoja_de_c_lculo_de_Microsoft_Excel.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Feuil1!$B$1</c:f>
              <c:strCache>
                <c:ptCount val="1"/>
                <c:pt idx="0">
                  <c:v>Revenue %</c:v>
                </c:pt>
              </c:strCache>
            </c:strRef>
          </c:tx>
          <c:dPt>
            <c:idx val="0"/>
            <c:bubble3D val="0"/>
            <c:extLst>
              <c:ext xmlns:c16="http://schemas.microsoft.com/office/drawing/2014/chart" uri="{C3380CC4-5D6E-409C-BE32-E72D297353CC}">
                <c16:uniqueId val="{00000000-C006-4484-95BD-E622D836AA10}"/>
              </c:ext>
            </c:extLst>
          </c:dPt>
          <c:dPt>
            <c:idx val="1"/>
            <c:bubble3D val="0"/>
            <c:extLst>
              <c:ext xmlns:c16="http://schemas.microsoft.com/office/drawing/2014/chart" uri="{C3380CC4-5D6E-409C-BE32-E72D297353CC}">
                <c16:uniqueId val="{00000001-C006-4484-95BD-E622D836AA10}"/>
              </c:ext>
            </c:extLst>
          </c:dPt>
          <c:dPt>
            <c:idx val="2"/>
            <c:bubble3D val="0"/>
            <c:extLst>
              <c:ext xmlns:c16="http://schemas.microsoft.com/office/drawing/2014/chart" uri="{C3380CC4-5D6E-409C-BE32-E72D297353CC}">
                <c16:uniqueId val="{00000002-C006-4484-95BD-E622D836AA10}"/>
              </c:ext>
            </c:extLst>
          </c:dPt>
          <c:dPt>
            <c:idx val="3"/>
            <c:bubble3D val="0"/>
            <c:extLst>
              <c:ext xmlns:c16="http://schemas.microsoft.com/office/drawing/2014/chart" uri="{C3380CC4-5D6E-409C-BE32-E72D297353CC}">
                <c16:uniqueId val="{00000003-C006-4484-95BD-E622D836AA10}"/>
              </c:ext>
            </c:extLst>
          </c:dPt>
          <c:dPt>
            <c:idx val="4"/>
            <c:bubble3D val="0"/>
            <c:extLst>
              <c:ext xmlns:c16="http://schemas.microsoft.com/office/drawing/2014/chart" uri="{C3380CC4-5D6E-409C-BE32-E72D297353CC}">
                <c16:uniqueId val="{00000004-C006-4484-95BD-E622D836AA10}"/>
              </c:ext>
            </c:extLst>
          </c:dPt>
          <c:dLbls>
            <c:delete val="1"/>
          </c:dLbls>
          <c:cat>
            <c:strRef>
              <c:f>Feuil1!$A$2:$A$7</c:f>
              <c:strCache>
                <c:ptCount val="6"/>
                <c:pt idx="0">
                  <c:v>Automotive</c:v>
                </c:pt>
                <c:pt idx="1">
                  <c:v>Aerospace, Defence &amp; Rail</c:v>
                </c:pt>
                <c:pt idx="2">
                  <c:v>Energy, Industrials &amp; Life Sciences</c:v>
                </c:pt>
                <c:pt idx="3">
                  <c:v>Telecom &amp; Media</c:v>
                </c:pt>
                <c:pt idx="4">
                  <c:v>Software &amp; Hi-tech</c:v>
                </c:pt>
                <c:pt idx="5">
                  <c:v>Finance &amp; Public sector</c:v>
                </c:pt>
              </c:strCache>
            </c:strRef>
          </c:cat>
          <c:val>
            <c:numRef>
              <c:f>Feuil1!$B$2:$B$7</c:f>
              <c:numCache>
                <c:formatCode>General</c:formatCode>
                <c:ptCount val="6"/>
                <c:pt idx="0">
                  <c:v>17</c:v>
                </c:pt>
                <c:pt idx="1">
                  <c:v>19</c:v>
                </c:pt>
                <c:pt idx="2">
                  <c:v>18</c:v>
                </c:pt>
                <c:pt idx="3">
                  <c:v>21</c:v>
                </c:pt>
                <c:pt idx="4">
                  <c:v>15</c:v>
                </c:pt>
                <c:pt idx="5">
                  <c:v>10</c:v>
                </c:pt>
              </c:numCache>
            </c:numRef>
          </c:val>
          <c:extLst>
            <c:ext xmlns:c16="http://schemas.microsoft.com/office/drawing/2014/chart" uri="{C3380CC4-5D6E-409C-BE32-E72D297353CC}">
              <c16:uniqueId val="{00000005-C006-4484-95BD-E622D836AA10}"/>
            </c:ext>
          </c:extLst>
        </c:ser>
        <c:dLbls>
          <c:showLegendKey val="0"/>
          <c:showVal val="0"/>
          <c:showCatName val="0"/>
          <c:showSerName val="0"/>
          <c:showPercent val="1"/>
          <c:showBubbleSize val="0"/>
          <c:showLeaderLines val="1"/>
        </c:dLbls>
        <c:firstSliceAng val="6"/>
        <c:holeSize val="60"/>
      </c:doughnutChart>
    </c:plotArea>
    <c:plotVisOnly val="1"/>
    <c:dispBlanksAs val="gap"/>
    <c:showDLblsOverMax val="0"/>
  </c:chart>
  <c:txPr>
    <a:bodyPr/>
    <a:lstStyle/>
    <a:p>
      <a:pPr>
        <a:defRPr sz="1800"/>
      </a:pPr>
      <a:endParaRPr lang="es-ES"/>
    </a:p>
  </c:txPr>
  <c:externalData r:id="rId2">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29F804D4-9F96-4880-8B54-E231242842BF}" type="datetimeFigureOut">
              <a:rPr lang="es-ES" smtClean="0"/>
              <a:t>11/09/2018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285305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29F804D4-9F96-4880-8B54-E231242842BF}" type="datetimeFigureOut">
              <a:rPr lang="es-ES" smtClean="0"/>
              <a:t>11/09/2018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3912529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29F804D4-9F96-4880-8B54-E231242842BF}" type="datetimeFigureOut">
              <a:rPr lang="es-ES" smtClean="0"/>
              <a:t>11/09/2018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2759735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29F804D4-9F96-4880-8B54-E231242842BF}" type="datetimeFigureOut">
              <a:rPr lang="es-ES" smtClean="0"/>
              <a:t>11/09/2018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161979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9F804D4-9F96-4880-8B54-E231242842BF}" type="datetimeFigureOut">
              <a:rPr lang="es-ES" smtClean="0"/>
              <a:t>11/09/2018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1801218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29F804D4-9F96-4880-8B54-E231242842BF}" type="datetimeFigureOut">
              <a:rPr lang="es-ES" smtClean="0"/>
              <a:t>11/09/2018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57898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29F804D4-9F96-4880-8B54-E231242842BF}" type="datetimeFigureOut">
              <a:rPr lang="es-ES" smtClean="0"/>
              <a:t>11/09/2018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399522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29F804D4-9F96-4880-8B54-E231242842BF}" type="datetimeFigureOut">
              <a:rPr lang="es-ES" smtClean="0"/>
              <a:t>11/09/2018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143527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9F804D4-9F96-4880-8B54-E231242842BF}" type="datetimeFigureOut">
              <a:rPr lang="es-ES" smtClean="0"/>
              <a:t>11/09/2018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341863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9F804D4-9F96-4880-8B54-E231242842BF}" type="datetimeFigureOut">
              <a:rPr lang="es-ES" smtClean="0"/>
              <a:t>11/09/2018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162655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9F804D4-9F96-4880-8B54-E231242842BF}" type="datetimeFigureOut">
              <a:rPr lang="es-ES" smtClean="0"/>
              <a:t>11/09/2018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4F4616B0-C90D-461C-846C-76DB7806BD9C}" type="slidenum">
              <a:rPr lang="es-ES" smtClean="0"/>
              <a:t>‹Nº›</a:t>
            </a:fld>
            <a:endParaRPr lang="es-ES"/>
          </a:p>
        </p:txBody>
      </p:sp>
    </p:spTree>
    <p:extLst>
      <p:ext uri="{BB962C8B-B14F-4D97-AF65-F5344CB8AC3E}">
        <p14:creationId xmlns:p14="http://schemas.microsoft.com/office/powerpoint/2010/main" val="2952248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804D4-9F96-4880-8B54-E231242842BF}" type="datetimeFigureOut">
              <a:rPr lang="es-ES" smtClean="0"/>
              <a:t>11/09/2018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616B0-C90D-461C-846C-76DB7806BD9C}" type="slidenum">
              <a:rPr lang="es-ES" smtClean="0"/>
              <a:t>‹Nº›</a:t>
            </a:fld>
            <a:endParaRPr lang="es-ES"/>
          </a:p>
        </p:txBody>
      </p:sp>
    </p:spTree>
    <p:extLst>
      <p:ext uri="{BB962C8B-B14F-4D97-AF65-F5344CB8AC3E}">
        <p14:creationId xmlns:p14="http://schemas.microsoft.com/office/powerpoint/2010/main" val="298231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4"/>
          <p:cNvSpPr/>
          <p:nvPr/>
        </p:nvSpPr>
        <p:spPr>
          <a:xfrm>
            <a:off x="0" y="0"/>
            <a:ext cx="12192000" cy="6858000"/>
          </a:xfrm>
          <a:prstGeom prst="rect">
            <a:avLst/>
          </a:prstGeom>
          <a:solidFill>
            <a:schemeClr val="accent5">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4970682" y="4615931"/>
            <a:ext cx="1973617" cy="215444"/>
          </a:xfrm>
          <a:prstGeom prst="rect">
            <a:avLst/>
          </a:prstGeom>
        </p:spPr>
        <p:txBody>
          <a:bodyPr wrap="none">
            <a:spAutoFit/>
          </a:bodyPr>
          <a:lstStyle/>
          <a:p>
            <a:r>
              <a:rPr lang="fr-FR" sz="800" b="0" i="0" dirty="0" smtClean="0">
                <a:solidFill>
                  <a:srgbClr val="FFFFFF"/>
                </a:solidFill>
                <a:effectLst/>
                <a:latin typeface="Arial" panose="020B0604020202020204" pitchFamily="34" charset="0"/>
                <a:cs typeface="Arial" panose="020B0604020202020204" pitchFamily="34" charset="0"/>
              </a:rPr>
              <a:t>Airbus DS Catalogue Multi Engineering</a:t>
            </a:r>
            <a:endParaRPr lang="es-ES" sz="800" dirty="0">
              <a:latin typeface="Arial" panose="020B0604020202020204" pitchFamily="34" charset="0"/>
              <a:cs typeface="Arial" panose="020B0604020202020204" pitchFamily="34" charset="0"/>
            </a:endParaRPr>
          </a:p>
        </p:txBody>
      </p:sp>
      <p:pic>
        <p:nvPicPr>
          <p:cNvPr id="8" name="Imagen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7785" y="203008"/>
            <a:ext cx="921334" cy="339253"/>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4462" y="2105987"/>
            <a:ext cx="3506055" cy="2725388"/>
          </a:xfrm>
          <a:prstGeom prst="rect">
            <a:avLst/>
          </a:prstGeom>
        </p:spPr>
      </p:pic>
    </p:spTree>
    <p:extLst>
      <p:ext uri="{BB962C8B-B14F-4D97-AF65-F5344CB8AC3E}">
        <p14:creationId xmlns:p14="http://schemas.microsoft.com/office/powerpoint/2010/main" val="3413043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l="-34" t="8893" b="10671"/>
          <a:stretch/>
        </p:blipFill>
        <p:spPr>
          <a:xfrm>
            <a:off x="-63500" y="-12700"/>
            <a:ext cx="12255499" cy="6870700"/>
          </a:xfrm>
          <a:prstGeom prst="rect">
            <a:avLst/>
          </a:prstGeom>
        </p:spPr>
      </p:pic>
      <p:sp>
        <p:nvSpPr>
          <p:cNvPr id="9" name="Rectángulo 8"/>
          <p:cNvSpPr/>
          <p:nvPr/>
        </p:nvSpPr>
        <p:spPr>
          <a:xfrm>
            <a:off x="-63500" y="-12700"/>
            <a:ext cx="12255499" cy="6870700"/>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2" name="Espace réservé du texte 22">
            <a:extLst>
              <a:ext uri="{FF2B5EF4-FFF2-40B4-BE49-F238E27FC236}">
                <a16:creationId xmlns:a16="http://schemas.microsoft.com/office/drawing/2014/main" id="{3A898B81-9462-4B9A-9179-AA5DD492DE36}"/>
              </a:ext>
            </a:extLst>
          </p:cNvPr>
          <p:cNvSpPr txBox="1">
            <a:spLocks/>
          </p:cNvSpPr>
          <p:nvPr/>
        </p:nvSpPr>
        <p:spPr bwMode="gray">
          <a:xfrm>
            <a:off x="5753908" y="6042955"/>
            <a:ext cx="3938358" cy="167834"/>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smtClean="0">
                <a:ln>
                  <a:noFill/>
                </a:ln>
                <a:solidFill>
                  <a:srgbClr val="2F5597"/>
                </a:solidFill>
                <a:effectLst/>
                <a:uLnTx/>
                <a:uFillTx/>
                <a:latin typeface="Arial"/>
                <a:ea typeface="+mn-ea"/>
                <a:cs typeface="+mn-cs"/>
              </a:rPr>
              <a:t>2017 ACTIVITY  </a:t>
            </a:r>
            <a:r>
              <a:rPr kumimoji="0" lang="en-US" sz="1400" b="1" i="0" u="none" strike="noStrike" kern="1200" cap="none" spc="0" normalizeH="0" baseline="0" noProof="0" dirty="0" smtClean="0">
                <a:ln>
                  <a:noFill/>
                </a:ln>
                <a:solidFill>
                  <a:srgbClr val="2F5597"/>
                </a:solidFill>
                <a:effectLst/>
                <a:uLnTx/>
                <a:uFillTx/>
                <a:latin typeface="Arial"/>
                <a:ea typeface="+mn-ea"/>
                <a:cs typeface="+mn-cs"/>
              </a:rPr>
              <a:t>BREAKDOWN </a:t>
            </a:r>
            <a:endParaRPr kumimoji="0" lang="en-US" sz="1400" b="1" i="0" u="none" strike="noStrike" kern="1200" cap="none" spc="0" normalizeH="0" baseline="0" noProof="0" dirty="0">
              <a:ln>
                <a:noFill/>
              </a:ln>
              <a:solidFill>
                <a:srgbClr val="2F5597"/>
              </a:solidFill>
              <a:effectLst/>
              <a:uLnTx/>
              <a:uFillTx/>
              <a:latin typeface="Arial"/>
              <a:ea typeface="+mn-ea"/>
              <a:cs typeface="+mn-cs"/>
            </a:endParaRPr>
          </a:p>
        </p:txBody>
      </p:sp>
      <p:grpSp>
        <p:nvGrpSpPr>
          <p:cNvPr id="4" name="Grupo 3"/>
          <p:cNvGrpSpPr/>
          <p:nvPr/>
        </p:nvGrpSpPr>
        <p:grpSpPr>
          <a:xfrm>
            <a:off x="7070148" y="3009900"/>
            <a:ext cx="4584596" cy="3026752"/>
            <a:chOff x="3384480" y="2411819"/>
            <a:chExt cx="5197899" cy="3431656"/>
          </a:xfrm>
        </p:grpSpPr>
        <p:graphicFrame>
          <p:nvGraphicFramePr>
            <p:cNvPr id="18" name="Graphique 18">
              <a:extLst>
                <a:ext uri="{FF2B5EF4-FFF2-40B4-BE49-F238E27FC236}">
                  <a16:creationId xmlns:a16="http://schemas.microsoft.com/office/drawing/2014/main" id="{9600CC36-22BB-4B38-988E-E8692655FCAE}"/>
                </a:ext>
              </a:extLst>
            </p:cNvPr>
            <p:cNvGraphicFramePr/>
            <p:nvPr>
              <p:extLst>
                <p:ext uri="{D42A27DB-BD31-4B8C-83A1-F6EECF244321}">
                  <p14:modId xmlns:p14="http://schemas.microsoft.com/office/powerpoint/2010/main" val="3156135245"/>
                </p:ext>
              </p:extLst>
            </p:nvPr>
          </p:nvGraphicFramePr>
          <p:xfrm>
            <a:off x="4124766" y="2814557"/>
            <a:ext cx="3843082" cy="2520889"/>
          </p:xfrm>
          <a:graphic>
            <a:graphicData uri="http://schemas.openxmlformats.org/drawingml/2006/chart">
              <c:chart xmlns:c="http://schemas.openxmlformats.org/drawingml/2006/chart" xmlns:r="http://schemas.openxmlformats.org/officeDocument/2006/relationships" r:id="rId3"/>
            </a:graphicData>
          </a:graphic>
        </p:graphicFrame>
        <p:sp>
          <p:nvSpPr>
            <p:cNvPr id="19" name="Légende : flèche courbée sans bordure 19">
              <a:extLst>
                <a:ext uri="{FF2B5EF4-FFF2-40B4-BE49-F238E27FC236}">
                  <a16:creationId xmlns:a16="http://schemas.microsoft.com/office/drawing/2014/main" id="{3250B01E-0E08-40E0-B0AC-D03BF85F3EC6}"/>
                </a:ext>
              </a:extLst>
            </p:cNvPr>
            <p:cNvSpPr/>
            <p:nvPr/>
          </p:nvSpPr>
          <p:spPr>
            <a:xfrm>
              <a:off x="7246792" y="2731203"/>
              <a:ext cx="1181697" cy="429981"/>
            </a:xfrm>
            <a:prstGeom prst="callout2">
              <a:avLst>
                <a:gd name="adj1" fmla="val 49077"/>
                <a:gd name="adj2" fmla="val -9090"/>
                <a:gd name="adj3" fmla="val 49082"/>
                <a:gd name="adj4" fmla="val -26130"/>
                <a:gd name="adj5" fmla="val 110736"/>
                <a:gd name="adj6" fmla="val -46028"/>
              </a:avLst>
            </a:prstGeom>
            <a:noFill/>
            <a:ln w="25400" cap="flat" cmpd="sng" algn="ctr">
              <a:solidFill>
                <a:srgbClr val="EB5F1E"/>
              </a:solidFill>
              <a:prstDash val="solid"/>
            </a:ln>
            <a:effectLst/>
          </p:spPr>
          <p:txBody>
            <a:bodyPr lIns="0" rIns="108000" rtlCol="0" anchor="t"/>
            <a:lstStyle/>
            <a:p>
              <a:pPr marL="0" marR="0" lvl="0" indent="0"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17% </a:t>
              </a:r>
            </a:p>
            <a:p>
              <a:pPr marL="0" marR="0" lvl="0" indent="0"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Automotive</a:t>
              </a:r>
            </a:p>
          </p:txBody>
        </p:sp>
        <p:sp>
          <p:nvSpPr>
            <p:cNvPr id="20" name="Légende : flèche courbée sans bordure 20">
              <a:extLst>
                <a:ext uri="{FF2B5EF4-FFF2-40B4-BE49-F238E27FC236}">
                  <a16:creationId xmlns:a16="http://schemas.microsoft.com/office/drawing/2014/main" id="{437EC3E4-1092-4888-9119-9A00BDD4BAC9}"/>
                </a:ext>
              </a:extLst>
            </p:cNvPr>
            <p:cNvSpPr/>
            <p:nvPr/>
          </p:nvSpPr>
          <p:spPr>
            <a:xfrm>
              <a:off x="6664444" y="5180427"/>
              <a:ext cx="1173196" cy="663048"/>
            </a:xfrm>
            <a:prstGeom prst="callout2">
              <a:avLst>
                <a:gd name="adj1" fmla="val 49077"/>
                <a:gd name="adj2" fmla="val -9090"/>
                <a:gd name="adj3" fmla="val 49082"/>
                <a:gd name="adj4" fmla="val -18553"/>
                <a:gd name="adj5" fmla="val -3344"/>
                <a:gd name="adj6" fmla="val -32498"/>
              </a:avLst>
            </a:prstGeom>
            <a:noFill/>
            <a:ln w="25400" cap="flat" cmpd="sng" algn="ctr">
              <a:solidFill>
                <a:srgbClr val="E12364"/>
              </a:solidFill>
              <a:prstDash val="solid"/>
            </a:ln>
            <a:effectLst/>
          </p:spPr>
          <p:txBody>
            <a:bodyPr lIns="0" rIns="108000" rtlCol="0" anchor="t"/>
            <a:lstStyle/>
            <a:p>
              <a:pPr marL="0" marR="0" lvl="0" indent="0"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18% </a:t>
              </a:r>
            </a:p>
            <a:p>
              <a:pPr marL="0" marR="0" lvl="0" indent="0"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Energy, Industrials &amp; Life Sciences</a:t>
              </a:r>
            </a:p>
          </p:txBody>
        </p:sp>
        <p:sp>
          <p:nvSpPr>
            <p:cNvPr id="21" name="Légende : encadrée sans bordure 92">
              <a:extLst>
                <a:ext uri="{FF2B5EF4-FFF2-40B4-BE49-F238E27FC236}">
                  <a16:creationId xmlns:a16="http://schemas.microsoft.com/office/drawing/2014/main" id="{B952A728-B390-434E-88FF-CF19A0D9A7E1}"/>
                </a:ext>
              </a:extLst>
            </p:cNvPr>
            <p:cNvSpPr/>
            <p:nvPr/>
          </p:nvSpPr>
          <p:spPr>
            <a:xfrm>
              <a:off x="7451715" y="4019668"/>
              <a:ext cx="1130664" cy="633799"/>
            </a:xfrm>
            <a:prstGeom prst="callout1">
              <a:avLst>
                <a:gd name="adj1" fmla="val 49513"/>
                <a:gd name="adj2" fmla="val -6873"/>
                <a:gd name="adj3" fmla="val 45011"/>
                <a:gd name="adj4" fmla="val -27334"/>
              </a:avLst>
            </a:prstGeom>
            <a:noFill/>
            <a:ln w="25400" cap="flat" cmpd="sng" algn="ctr">
              <a:solidFill>
                <a:srgbClr val="FAEB46"/>
              </a:solidFill>
              <a:prstDash val="solid"/>
            </a:ln>
            <a:effectLst/>
          </p:spPr>
          <p:txBody>
            <a:bodyPr lIns="0" rIns="108000" rtlCol="0" anchor="t"/>
            <a:lstStyle/>
            <a:p>
              <a:pPr marL="0" marR="0" lvl="0" indent="0"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19% </a:t>
              </a:r>
            </a:p>
            <a:p>
              <a:pPr marL="0" marR="0" lvl="0" indent="0"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Aerospace, Defence &amp; Rail</a:t>
              </a:r>
            </a:p>
          </p:txBody>
        </p:sp>
        <p:sp>
          <p:nvSpPr>
            <p:cNvPr id="23" name="TextBox 33">
              <a:extLst>
                <a:ext uri="{FF2B5EF4-FFF2-40B4-BE49-F238E27FC236}">
                  <a16:creationId xmlns:a16="http://schemas.microsoft.com/office/drawing/2014/main" id="{93F3822D-6A92-426A-A606-BDDD4867072B}"/>
                </a:ext>
              </a:extLst>
            </p:cNvPr>
            <p:cNvSpPr txBox="1"/>
            <p:nvPr/>
          </p:nvSpPr>
          <p:spPr>
            <a:xfrm>
              <a:off x="5472189" y="3895179"/>
              <a:ext cx="1148235" cy="415473"/>
            </a:xfrm>
            <a:prstGeom prst="rect">
              <a:avLst/>
            </a:prstGeom>
            <a:noFill/>
          </p:spPr>
          <p:txBody>
            <a:bodyPr wrap="square" lIns="0" tIns="0" rIns="0" bIns="0" rtlCol="0">
              <a:spAutoFit/>
            </a:bodyPr>
            <a:lstStyle/>
            <a:p>
              <a:pPr algn="ctr" defTabSz="457200" fontAlgn="base">
                <a:spcBef>
                  <a:spcPct val="0"/>
                </a:spcBef>
                <a:spcAft>
                  <a:spcPct val="0"/>
                </a:spcAft>
                <a:defRPr/>
              </a:pPr>
              <a:r>
                <a:rPr lang="en-US" sz="1400" b="1" dirty="0">
                  <a:solidFill>
                    <a:srgbClr val="182B54"/>
                  </a:solidFill>
                  <a:latin typeface="Arial"/>
                  <a:ea typeface="MS PGothic" panose="020B0600070205080204" pitchFamily="34" charset="-128"/>
                </a:rPr>
                <a:t>€2.9B</a:t>
              </a:r>
            </a:p>
            <a:p>
              <a:pPr algn="ctr" defTabSz="457200" fontAlgn="base">
                <a:spcBef>
                  <a:spcPct val="0"/>
                </a:spcBef>
                <a:spcAft>
                  <a:spcPct val="0"/>
                </a:spcAft>
                <a:defRPr/>
              </a:pPr>
              <a:r>
                <a:rPr lang="en-US" sz="1050" dirty="0">
                  <a:solidFill>
                    <a:srgbClr val="182B54"/>
                  </a:solidFill>
                  <a:latin typeface="Arial"/>
                  <a:ea typeface="MS PGothic" panose="020B0600070205080204" pitchFamily="34" charset="-128"/>
                </a:rPr>
                <a:t>(proforma)</a:t>
              </a:r>
            </a:p>
          </p:txBody>
        </p:sp>
        <p:sp>
          <p:nvSpPr>
            <p:cNvPr id="24" name="Légende : flèche courbée sans bordure 93">
              <a:extLst>
                <a:ext uri="{FF2B5EF4-FFF2-40B4-BE49-F238E27FC236}">
                  <a16:creationId xmlns:a16="http://schemas.microsoft.com/office/drawing/2014/main" id="{9C04DE44-8465-40E0-AE68-4695B92177C8}"/>
                </a:ext>
              </a:extLst>
            </p:cNvPr>
            <p:cNvSpPr/>
            <p:nvPr/>
          </p:nvSpPr>
          <p:spPr>
            <a:xfrm flipH="1">
              <a:off x="4408805" y="2411819"/>
              <a:ext cx="1085354" cy="661273"/>
            </a:xfrm>
            <a:prstGeom prst="callout2">
              <a:avLst>
                <a:gd name="adj1" fmla="val 49077"/>
                <a:gd name="adj2" fmla="val -5806"/>
                <a:gd name="adj3" fmla="val 49082"/>
                <a:gd name="adj4" fmla="val -14631"/>
                <a:gd name="adj5" fmla="val 90333"/>
                <a:gd name="adj6" fmla="val -26435"/>
              </a:avLst>
            </a:prstGeom>
            <a:noFill/>
            <a:ln w="25400" cap="flat" cmpd="sng" algn="ctr">
              <a:solidFill>
                <a:srgbClr val="5FC3EB"/>
              </a:solidFill>
              <a:prstDash val="solid"/>
            </a:ln>
            <a:effectLst/>
          </p:spPr>
          <p:txBody>
            <a:bodyPr lIns="0" rIns="0" rtlCol="0" anchor="t"/>
            <a:lstStyle/>
            <a:p>
              <a:pPr marL="0" marR="0" lvl="0" indent="0" algn="r"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10%</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Finance &amp; </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Pubic Sector</a:t>
              </a:r>
            </a:p>
          </p:txBody>
        </p:sp>
        <p:sp>
          <p:nvSpPr>
            <p:cNvPr id="27" name="Légende : flèche courbée sans bordure 94">
              <a:extLst>
                <a:ext uri="{FF2B5EF4-FFF2-40B4-BE49-F238E27FC236}">
                  <a16:creationId xmlns:a16="http://schemas.microsoft.com/office/drawing/2014/main" id="{65C4A98C-3C82-4B49-B25A-0AD5A0314828}"/>
                </a:ext>
              </a:extLst>
            </p:cNvPr>
            <p:cNvSpPr/>
            <p:nvPr/>
          </p:nvSpPr>
          <p:spPr>
            <a:xfrm flipH="1">
              <a:off x="3643272" y="4512953"/>
              <a:ext cx="937587" cy="753783"/>
            </a:xfrm>
            <a:prstGeom prst="callout2">
              <a:avLst>
                <a:gd name="adj1" fmla="val 49077"/>
                <a:gd name="adj2" fmla="val -7440"/>
                <a:gd name="adj3" fmla="val 49082"/>
                <a:gd name="adj4" fmla="val -16639"/>
                <a:gd name="adj5" fmla="val 10969"/>
                <a:gd name="adj6" fmla="val -50394"/>
              </a:avLst>
            </a:prstGeom>
            <a:noFill/>
            <a:ln w="25400" cap="flat" cmpd="sng" algn="ctr">
              <a:solidFill>
                <a:srgbClr val="5F8291"/>
              </a:solidFill>
              <a:prstDash val="solid"/>
            </a:ln>
            <a:effectLst/>
          </p:spPr>
          <p:txBody>
            <a:bodyPr lIns="0" rIns="0" rtlCol="0" anchor="t"/>
            <a:lstStyle/>
            <a:p>
              <a:pPr marL="0" marR="0" lvl="0" indent="0" algn="r"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21% </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Telecom &amp; </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Media</a:t>
              </a:r>
            </a:p>
          </p:txBody>
        </p:sp>
        <p:sp>
          <p:nvSpPr>
            <p:cNvPr id="40" name="Légende : encadrée sans bordure 92">
              <a:extLst>
                <a:ext uri="{FF2B5EF4-FFF2-40B4-BE49-F238E27FC236}">
                  <a16:creationId xmlns:a16="http://schemas.microsoft.com/office/drawing/2014/main" id="{B952A728-B390-434E-88FF-CF19A0D9A7E1}"/>
                </a:ext>
              </a:extLst>
            </p:cNvPr>
            <p:cNvSpPr/>
            <p:nvPr/>
          </p:nvSpPr>
          <p:spPr>
            <a:xfrm flipH="1">
              <a:off x="3384480" y="3113848"/>
              <a:ext cx="1249836" cy="633799"/>
            </a:xfrm>
            <a:prstGeom prst="callout1">
              <a:avLst>
                <a:gd name="adj1" fmla="val 49513"/>
                <a:gd name="adj2" fmla="val -6873"/>
                <a:gd name="adj3" fmla="val 63464"/>
                <a:gd name="adj4" fmla="val -37454"/>
              </a:avLst>
            </a:prstGeom>
            <a:noFill/>
            <a:ln w="25400" cap="flat" cmpd="sng" algn="ctr">
              <a:solidFill>
                <a:srgbClr val="00B4B9"/>
              </a:solidFill>
              <a:prstDash val="solid"/>
            </a:ln>
            <a:effectLst/>
          </p:spPr>
          <p:txBody>
            <a:bodyPr lIns="0" rIns="108000" rtlCol="0" anchor="t"/>
            <a:lstStyle/>
            <a:p>
              <a:pPr marL="0" marR="0" lvl="0" indent="0" algn="r" defTabSz="342884"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182B54"/>
                  </a:solidFill>
                  <a:effectLst/>
                  <a:uLnTx/>
                  <a:uFillTx/>
                  <a:latin typeface="Arial"/>
                  <a:ea typeface="MS PGothic" panose="020B0600070205080204" pitchFamily="34" charset="-128"/>
                  <a:cs typeface="Arial" panose="020B0604020202020204" pitchFamily="34" charset="0"/>
                </a:rPr>
                <a:t>15% </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Hi-tech &amp; </a:t>
              </a:r>
            </a:p>
            <a:p>
              <a:pPr marL="0" marR="0" lvl="0" indent="0" algn="r" defTabSz="342884"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182B54"/>
                  </a:solidFill>
                  <a:effectLst/>
                  <a:uLnTx/>
                  <a:uFillTx/>
                  <a:latin typeface="Arial" panose="020B0604020202020204" pitchFamily="34" charset="0"/>
                  <a:ea typeface="MS PGothic" panose="020B0600070205080204" pitchFamily="34" charset="-128"/>
                  <a:cs typeface="Arial" panose="020B0604020202020204" pitchFamily="34" charset="0"/>
                </a:rPr>
                <a:t>Software</a:t>
              </a:r>
            </a:p>
          </p:txBody>
        </p:sp>
      </p:grpSp>
      <p:sp>
        <p:nvSpPr>
          <p:cNvPr id="43" name="Rectángulo 42"/>
          <p:cNvSpPr/>
          <p:nvPr/>
        </p:nvSpPr>
        <p:spPr>
          <a:xfrm>
            <a:off x="493615" y="2872041"/>
            <a:ext cx="3233047" cy="646331"/>
          </a:xfrm>
          <a:prstGeom prst="rect">
            <a:avLst/>
          </a:prstGeom>
        </p:spPr>
        <p:txBody>
          <a:bodyPr wrap="square">
            <a:spAutoFit/>
          </a:bodyPr>
          <a:lstStyle/>
          <a:p>
            <a:pPr algn="ctr"/>
            <a:r>
              <a:rPr lang="en-US" sz="3600" b="1" dirty="0" smtClean="0">
                <a:solidFill>
                  <a:schemeClr val="accent5">
                    <a:lumMod val="75000"/>
                  </a:schemeClr>
                </a:solidFill>
                <a:latin typeface="Arial" panose="020B0604020202020204" pitchFamily="34" charset="0"/>
                <a:cs typeface="Arial" panose="020B0604020202020204" pitchFamily="34" charset="0"/>
              </a:rPr>
              <a:t>10 </a:t>
            </a:r>
            <a:r>
              <a:rPr lang="en-US" sz="3600" b="1" dirty="0" smtClean="0">
                <a:solidFill>
                  <a:schemeClr val="accent5">
                    <a:lumMod val="75000"/>
                  </a:schemeClr>
                </a:solidFill>
                <a:latin typeface="Arial" panose="020B0604020202020204" pitchFamily="34" charset="0"/>
                <a:cs typeface="Arial" panose="020B0604020202020204" pitchFamily="34" charset="0"/>
              </a:rPr>
              <a:t> Industries</a:t>
            </a:r>
            <a:endParaRPr lang="en-US" sz="3600" b="1" dirty="0" smtClean="0">
              <a:solidFill>
                <a:schemeClr val="accent5">
                  <a:lumMod val="75000"/>
                </a:schemeClr>
              </a:solidFill>
              <a:latin typeface="Arial" panose="020B0604020202020204" pitchFamily="34" charset="0"/>
              <a:cs typeface="Arial" panose="020B0604020202020204" pitchFamily="34" charset="0"/>
            </a:endParaRPr>
          </a:p>
        </p:txBody>
      </p:sp>
      <p:sp>
        <p:nvSpPr>
          <p:cNvPr id="46" name="Rectángulo 45"/>
          <p:cNvSpPr/>
          <p:nvPr/>
        </p:nvSpPr>
        <p:spPr>
          <a:xfrm>
            <a:off x="493615" y="1023090"/>
            <a:ext cx="7479997" cy="1569660"/>
          </a:xfrm>
          <a:prstGeom prst="rect">
            <a:avLst/>
          </a:prstGeom>
        </p:spPr>
        <p:txBody>
          <a:bodyPr wrap="square">
            <a:spAutoFit/>
          </a:bodyPr>
          <a:lstStyle/>
          <a:p>
            <a:r>
              <a:rPr lang="es-ES" sz="3200" b="1" i="0" dirty="0" smtClean="0">
                <a:solidFill>
                  <a:srgbClr val="2F5597"/>
                </a:solidFill>
                <a:effectLst/>
                <a:latin typeface="Arial" panose="020B0604020202020204" pitchFamily="34" charset="0"/>
                <a:cs typeface="Arial" panose="020B0604020202020204" pitchFamily="34" charset="0"/>
              </a:rPr>
              <a:t>Digital &amp; </a:t>
            </a:r>
            <a:r>
              <a:rPr lang="es-ES" sz="3200" b="1" i="0" dirty="0" smtClean="0">
                <a:solidFill>
                  <a:srgbClr val="2F5597"/>
                </a:solidFill>
                <a:effectLst/>
                <a:latin typeface="Arial" panose="020B0604020202020204" pitchFamily="34" charset="0"/>
                <a:cs typeface="Arial" panose="020B0604020202020204" pitchFamily="34" charset="0"/>
              </a:rPr>
              <a:t>Software</a:t>
            </a:r>
          </a:p>
          <a:p>
            <a:r>
              <a:rPr lang="es-ES" sz="3200" b="1" dirty="0" smtClean="0">
                <a:solidFill>
                  <a:srgbClr val="2F5597"/>
                </a:solidFill>
                <a:latin typeface="Arial" panose="020B0604020202020204" pitchFamily="34" charset="0"/>
                <a:cs typeface="Arial" panose="020B0604020202020204" pitchFamily="34" charset="0"/>
              </a:rPr>
              <a:t>Product Design &amp; Engineering </a:t>
            </a:r>
          </a:p>
          <a:p>
            <a:r>
              <a:rPr lang="es-ES" sz="3200" b="1" i="0" dirty="0" smtClean="0">
                <a:solidFill>
                  <a:srgbClr val="2F5597"/>
                </a:solidFill>
                <a:effectLst/>
                <a:latin typeface="Arial" panose="020B0604020202020204" pitchFamily="34" charset="0"/>
                <a:cs typeface="Arial" panose="020B0604020202020204" pitchFamily="34" charset="0"/>
              </a:rPr>
              <a:t>Manufacturing &amp; Operations</a:t>
            </a:r>
            <a:endParaRPr lang="es-ES" sz="3200" b="0" i="0" dirty="0" smtClean="0">
              <a:solidFill>
                <a:srgbClr val="2F5597"/>
              </a:solidFill>
              <a:effectLst/>
              <a:latin typeface="Arial" panose="020B0604020202020204" pitchFamily="34" charset="0"/>
              <a:cs typeface="Arial" panose="020B0604020202020204" pitchFamily="34" charset="0"/>
            </a:endParaRPr>
          </a:p>
        </p:txBody>
      </p:sp>
      <p:sp>
        <p:nvSpPr>
          <p:cNvPr id="6" name="CuadroTexto 5"/>
          <p:cNvSpPr txBox="1"/>
          <p:nvPr/>
        </p:nvSpPr>
        <p:spPr>
          <a:xfrm>
            <a:off x="525755" y="3671576"/>
            <a:ext cx="2928736" cy="2677656"/>
          </a:xfrm>
          <a:prstGeom prst="rect">
            <a:avLst/>
          </a:prstGeom>
          <a:noFill/>
        </p:spPr>
        <p:txBody>
          <a:bodyPr wrap="square" rtlCol="0">
            <a:spAutoFit/>
          </a:bodyPr>
          <a:lstStyle/>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Automotive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Aeronautics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Space, Defense &amp; Naval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Railway, Infra &amp; Transportation</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Energy &amp; Industrials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Life Sciences</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Communications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Semiconductors &amp; Electronics</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Software &amp; Internet </a:t>
            </a:r>
          </a:p>
          <a:p>
            <a:pPr marL="285750" indent="-285750">
              <a:buFont typeface="Wingdings" panose="05000000000000000000" pitchFamily="2" charset="2"/>
              <a:buChar char="ü"/>
            </a:pPr>
            <a:r>
              <a:rPr lang="es-ES" sz="1400" b="1" dirty="0" smtClean="0">
                <a:solidFill>
                  <a:srgbClr val="2F5597"/>
                </a:solidFill>
                <a:latin typeface="Arial" panose="020B0604020202020204" pitchFamily="34" charset="0"/>
                <a:cs typeface="Arial" panose="020B0604020202020204" pitchFamily="34" charset="0"/>
              </a:rPr>
              <a:t>Finance &amp; Public Sector </a:t>
            </a:r>
          </a:p>
        </p:txBody>
      </p:sp>
      <p:sp>
        <p:nvSpPr>
          <p:cNvPr id="11" name="Rectángulo 10"/>
          <p:cNvSpPr/>
          <p:nvPr/>
        </p:nvSpPr>
        <p:spPr>
          <a:xfrm>
            <a:off x="493083" y="138928"/>
            <a:ext cx="3233579" cy="830997"/>
          </a:xfrm>
          <a:prstGeom prst="rect">
            <a:avLst/>
          </a:prstGeom>
        </p:spPr>
        <p:txBody>
          <a:bodyPr wrap="none">
            <a:spAutoFit/>
          </a:bodyPr>
          <a:lstStyle/>
          <a:p>
            <a:pPr algn="ctr"/>
            <a:r>
              <a:rPr lang="es-ES" sz="4800" b="1" dirty="0">
                <a:solidFill>
                  <a:schemeClr val="bg1"/>
                </a:solidFill>
                <a:latin typeface="Arial" panose="020B0604020202020204" pitchFamily="34" charset="0"/>
                <a:cs typeface="Arial" panose="020B0604020202020204" pitchFamily="34" charset="0"/>
              </a:rPr>
              <a:t>3 domains</a:t>
            </a:r>
            <a:endParaRPr lang="es-ES" sz="4800" b="1" dirty="0">
              <a:solidFill>
                <a:schemeClr val="bg1"/>
              </a:solidFill>
              <a:latin typeface="Arial" panose="020B0604020202020204" pitchFamily="34" charset="0"/>
              <a:cs typeface="Arial" panose="020B0604020202020204" pitchFamily="34" charset="0"/>
            </a:endParaRPr>
          </a:p>
        </p:txBody>
      </p:sp>
      <p:pic>
        <p:nvPicPr>
          <p:cNvPr id="51" name="Imagen 5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45353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565400" y="2983696"/>
            <a:ext cx="6934200" cy="707886"/>
          </a:xfrm>
          <a:prstGeom prst="rect">
            <a:avLst/>
          </a:prstGeom>
          <a:noFill/>
        </p:spPr>
        <p:txBody>
          <a:bodyPr wrap="square" rtlCol="0">
            <a:spAutoFit/>
          </a:bodyPr>
          <a:lstStyle/>
          <a:p>
            <a:pPr algn="ctr"/>
            <a:r>
              <a:rPr lang="es-ES" sz="2000" b="1" dirty="0" smtClean="0">
                <a:solidFill>
                  <a:srgbClr val="87CCC9"/>
                </a:solidFill>
                <a:latin typeface="Arial" panose="020B0604020202020204" pitchFamily="34" charset="0"/>
                <a:cs typeface="Arial" panose="020B0604020202020204" pitchFamily="34" charset="0"/>
              </a:rPr>
              <a:t>Aeronautics, Space &amp; Defense Industry</a:t>
            </a:r>
          </a:p>
          <a:p>
            <a:pPr algn="ctr"/>
            <a:r>
              <a:rPr lang="es-ES" sz="2000" b="1" dirty="0" smtClean="0">
                <a:solidFill>
                  <a:srgbClr val="87CCC9"/>
                </a:solidFill>
                <a:latin typeface="Arial" panose="020B0604020202020204" pitchFamily="34" charset="0"/>
                <a:cs typeface="Arial" panose="020B0604020202020204" pitchFamily="34" charset="0"/>
              </a:rPr>
              <a:t>Altran Group &amp; Airbus Group  </a:t>
            </a:r>
            <a:endParaRPr lang="es-ES" sz="2000" b="1" dirty="0">
              <a:solidFill>
                <a:srgbClr val="87CCC9"/>
              </a:solidFill>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48188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104" t="-7034" r="-104" b="17843"/>
          <a:stretch/>
        </p:blipFill>
        <p:spPr>
          <a:xfrm>
            <a:off x="0" y="-736601"/>
            <a:ext cx="12192000" cy="7594601"/>
          </a:xfrm>
          <a:prstGeom prst="rect">
            <a:avLst/>
          </a:prstGeom>
        </p:spPr>
      </p:pic>
      <p:sp>
        <p:nvSpPr>
          <p:cNvPr id="5" name="Rectángulo 4"/>
          <p:cNvSpPr/>
          <p:nvPr/>
        </p:nvSpPr>
        <p:spPr>
          <a:xfrm>
            <a:off x="1" y="-148844"/>
            <a:ext cx="12192000" cy="37338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6" name="Rectángulo 5"/>
          <p:cNvSpPr/>
          <p:nvPr/>
        </p:nvSpPr>
        <p:spPr>
          <a:xfrm>
            <a:off x="4179418" y="743910"/>
            <a:ext cx="6721263" cy="584775"/>
          </a:xfrm>
          <a:prstGeom prst="rect">
            <a:avLst/>
          </a:prstGeom>
        </p:spPr>
        <p:txBody>
          <a:bodyPr wrap="none">
            <a:spAutoFit/>
          </a:bodyPr>
          <a:lstStyle/>
          <a:p>
            <a:pPr algn="ctr"/>
            <a:r>
              <a:rPr lang="en-US" sz="3150" b="1" i="0" dirty="0" smtClean="0">
                <a:solidFill>
                  <a:srgbClr val="2F5597"/>
                </a:solidFill>
                <a:effectLst/>
                <a:latin typeface="Arial" panose="020B0604020202020204" pitchFamily="34" charset="0"/>
                <a:cs typeface="Arial" panose="020B0604020202020204" pitchFamily="34" charset="0"/>
              </a:rPr>
              <a:t>30</a:t>
            </a:r>
            <a:r>
              <a:rPr lang="en-US" sz="3150" b="1" i="0" dirty="0" smtClean="0">
                <a:solidFill>
                  <a:srgbClr val="2F5597"/>
                </a:solidFill>
                <a:effectLst/>
                <a:latin typeface="Arial" panose="020B0604020202020204" pitchFamily="34" charset="0"/>
                <a:cs typeface="Arial" panose="020B0604020202020204" pitchFamily="34" charset="0"/>
              </a:rPr>
              <a:t> Years Presence in Aeronautics</a:t>
            </a:r>
            <a:endParaRPr lang="en-US" sz="3150" b="0" i="0" dirty="0">
              <a:solidFill>
                <a:srgbClr val="2F5597"/>
              </a:solidFill>
              <a:effectLst/>
              <a:latin typeface="Arial" panose="020B0604020202020204" pitchFamily="34" charset="0"/>
              <a:cs typeface="Arial" panose="020B0604020202020204" pitchFamily="34" charset="0"/>
            </a:endParaRPr>
          </a:p>
        </p:txBody>
      </p:sp>
      <p:sp>
        <p:nvSpPr>
          <p:cNvPr id="7" name="Rectángulo 6"/>
          <p:cNvSpPr/>
          <p:nvPr/>
        </p:nvSpPr>
        <p:spPr>
          <a:xfrm>
            <a:off x="4179417" y="1265185"/>
            <a:ext cx="6691254" cy="723275"/>
          </a:xfrm>
          <a:prstGeom prst="rect">
            <a:avLst/>
          </a:prstGeom>
        </p:spPr>
        <p:txBody>
          <a:bodyPr wrap="none">
            <a:spAutoFit/>
          </a:bodyPr>
          <a:lstStyle/>
          <a:p>
            <a:pPr algn="ctr"/>
            <a:r>
              <a:rPr lang="es-ES" sz="4100" b="1" i="0" dirty="0" smtClean="0">
                <a:solidFill>
                  <a:srgbClr val="2F5597"/>
                </a:solidFill>
                <a:effectLst/>
                <a:latin typeface="Arial" panose="020B0604020202020204" pitchFamily="34" charset="0"/>
                <a:cs typeface="Arial" panose="020B0604020202020204" pitchFamily="34" charset="0"/>
              </a:rPr>
              <a:t>5200 </a:t>
            </a:r>
            <a:r>
              <a:rPr lang="es-ES" sz="4100" b="1" i="0" dirty="0" smtClean="0">
                <a:solidFill>
                  <a:srgbClr val="2F5597"/>
                </a:solidFill>
                <a:effectLst/>
                <a:latin typeface="Arial" panose="020B0604020202020204" pitchFamily="34" charset="0"/>
                <a:cs typeface="Arial" panose="020B0604020202020204" pitchFamily="34" charset="0"/>
              </a:rPr>
              <a:t>Dedicated Engineers</a:t>
            </a:r>
            <a:endParaRPr lang="es-ES" sz="4100" b="0" i="0" dirty="0">
              <a:solidFill>
                <a:srgbClr val="2F5597"/>
              </a:solidFill>
              <a:effectLst/>
              <a:latin typeface="Arial" panose="020B0604020202020204" pitchFamily="34" charset="0"/>
              <a:cs typeface="Arial" panose="020B0604020202020204" pitchFamily="34" charset="0"/>
            </a:endParaRPr>
          </a:p>
        </p:txBody>
      </p:sp>
      <p:sp>
        <p:nvSpPr>
          <p:cNvPr id="8" name="Rectángulo 7"/>
          <p:cNvSpPr/>
          <p:nvPr/>
        </p:nvSpPr>
        <p:spPr>
          <a:xfrm>
            <a:off x="3967373" y="1856695"/>
            <a:ext cx="6992620" cy="869469"/>
          </a:xfrm>
          <a:prstGeom prst="rect">
            <a:avLst/>
          </a:prstGeom>
        </p:spPr>
        <p:txBody>
          <a:bodyPr wrap="none">
            <a:spAutoFit/>
          </a:bodyPr>
          <a:lstStyle/>
          <a:p>
            <a:pPr algn="ctr"/>
            <a:r>
              <a:rPr lang="es-ES" sz="5000" b="1" i="0" dirty="0" smtClean="0">
                <a:solidFill>
                  <a:srgbClr val="2F5597"/>
                </a:solidFill>
                <a:effectLst/>
                <a:latin typeface="Arial" panose="020B0604020202020204" pitchFamily="34" charset="0"/>
                <a:cs typeface="Arial" panose="020B0604020202020204" pitchFamily="34" charset="0"/>
              </a:rPr>
              <a:t> € 475m </a:t>
            </a:r>
            <a:r>
              <a:rPr lang="es-ES" sz="5000" b="1" i="0" dirty="0" smtClean="0">
                <a:solidFill>
                  <a:srgbClr val="2F5597"/>
                </a:solidFill>
                <a:effectLst/>
                <a:latin typeface="Arial" panose="020B0604020202020204" pitchFamily="34" charset="0"/>
                <a:cs typeface="Arial" panose="020B0604020202020204" pitchFamily="34" charset="0"/>
              </a:rPr>
              <a:t>2017 turnover</a:t>
            </a:r>
            <a:endParaRPr lang="es-ES" sz="5000" b="0" i="0" dirty="0">
              <a:solidFill>
                <a:srgbClr val="2F5597"/>
              </a:solidFill>
              <a:effectLst/>
              <a:latin typeface="Arial" panose="020B0604020202020204" pitchFamily="34" charset="0"/>
              <a:cs typeface="Arial" panose="020B0604020202020204" pitchFamily="34" charset="0"/>
            </a:endParaRPr>
          </a:p>
        </p:txBody>
      </p:sp>
      <p:sp>
        <p:nvSpPr>
          <p:cNvPr id="9" name="Rectángulo 8"/>
          <p:cNvSpPr/>
          <p:nvPr/>
        </p:nvSpPr>
        <p:spPr>
          <a:xfrm>
            <a:off x="1321572" y="-243840"/>
            <a:ext cx="2056973" cy="3939540"/>
          </a:xfrm>
          <a:prstGeom prst="rect">
            <a:avLst/>
          </a:prstGeom>
        </p:spPr>
        <p:txBody>
          <a:bodyPr wrap="none">
            <a:spAutoFit/>
          </a:bodyPr>
          <a:lstStyle/>
          <a:p>
            <a:pPr algn="ctr"/>
            <a:r>
              <a:rPr lang="es-ES" sz="25000" dirty="0">
                <a:solidFill>
                  <a:srgbClr val="2F5597"/>
                </a:solidFill>
                <a:latin typeface="Arial" panose="020B0604020202020204" pitchFamily="34" charset="0"/>
                <a:cs typeface="Arial" panose="020B0604020202020204" pitchFamily="34" charset="0"/>
              </a:rPr>
              <a:t>+</a:t>
            </a:r>
            <a:endParaRPr lang="es-ES" sz="25000" dirty="0">
              <a:solidFill>
                <a:srgbClr val="2F5597"/>
              </a:solidFill>
            </a:endParaRPr>
          </a:p>
        </p:txBody>
      </p:sp>
      <p:sp>
        <p:nvSpPr>
          <p:cNvPr id="10" name="Rectángulo 9"/>
          <p:cNvSpPr/>
          <p:nvPr/>
        </p:nvSpPr>
        <p:spPr>
          <a:xfrm>
            <a:off x="520700" y="304800"/>
            <a:ext cx="11074400" cy="2819400"/>
          </a:xfrm>
          <a:prstGeom prst="rect">
            <a:avLst/>
          </a:prstGeom>
          <a:noFill/>
          <a:ln>
            <a:solidFill>
              <a:srgbClr val="2F5597"/>
            </a:solid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pic>
        <p:nvPicPr>
          <p:cNvPr id="12" name="Imagen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3395383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o 26"/>
          <p:cNvGrpSpPr/>
          <p:nvPr/>
        </p:nvGrpSpPr>
        <p:grpSpPr>
          <a:xfrm>
            <a:off x="-138929" y="0"/>
            <a:ext cx="12341585" cy="6960870"/>
            <a:chOff x="-138929" y="0"/>
            <a:chExt cx="12341585" cy="696087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b="19582"/>
            <a:stretch/>
          </p:blipFill>
          <p:spPr>
            <a:xfrm>
              <a:off x="-1" y="0"/>
              <a:ext cx="12202657" cy="6858000"/>
            </a:xfrm>
            <a:prstGeom prst="rect">
              <a:avLst/>
            </a:prstGeom>
          </p:spPr>
        </p:pic>
        <p:sp>
          <p:nvSpPr>
            <p:cNvPr id="5" name="Rectángulo 4"/>
            <p:cNvSpPr/>
            <p:nvPr/>
          </p:nvSpPr>
          <p:spPr>
            <a:xfrm>
              <a:off x="-1" y="3124200"/>
              <a:ext cx="12192000" cy="37338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7" name="Rectángulo 6"/>
            <p:cNvSpPr/>
            <p:nvPr/>
          </p:nvSpPr>
          <p:spPr>
            <a:xfrm>
              <a:off x="4679134" y="4177726"/>
              <a:ext cx="5748690" cy="607859"/>
            </a:xfrm>
            <a:prstGeom prst="rect">
              <a:avLst/>
            </a:prstGeom>
          </p:spPr>
          <p:txBody>
            <a:bodyPr wrap="none">
              <a:spAutoFit/>
            </a:bodyPr>
            <a:lstStyle/>
            <a:p>
              <a:pPr algn="ctr"/>
              <a:r>
                <a:rPr lang="en-US" sz="3350" b="1" i="0" dirty="0" smtClean="0">
                  <a:solidFill>
                    <a:srgbClr val="2F5597"/>
                  </a:solidFill>
                  <a:effectLst/>
                  <a:latin typeface="Arial" panose="020B0604020202020204" pitchFamily="34" charset="0"/>
                  <a:cs typeface="Arial" panose="020B0604020202020204" pitchFamily="34" charset="0"/>
                </a:rPr>
                <a:t>€ 250m REVENUES IN 2017</a:t>
              </a:r>
            </a:p>
          </p:txBody>
        </p:sp>
        <p:sp>
          <p:nvSpPr>
            <p:cNvPr id="8" name="Rectángulo 7"/>
            <p:cNvSpPr/>
            <p:nvPr/>
          </p:nvSpPr>
          <p:spPr>
            <a:xfrm>
              <a:off x="4680192" y="4699788"/>
              <a:ext cx="5774081" cy="723275"/>
            </a:xfrm>
            <a:prstGeom prst="rect">
              <a:avLst/>
            </a:prstGeom>
          </p:spPr>
          <p:txBody>
            <a:bodyPr wrap="none">
              <a:spAutoFit/>
            </a:bodyPr>
            <a:lstStyle/>
            <a:p>
              <a:pPr algn="ctr"/>
              <a:r>
                <a:rPr lang="es-ES" sz="4100" b="1" i="0" dirty="0" smtClean="0">
                  <a:solidFill>
                    <a:srgbClr val="2F5597"/>
                  </a:solidFill>
                  <a:effectLst/>
                  <a:latin typeface="Arial" panose="020B0604020202020204" pitchFamily="34" charset="0"/>
                  <a:cs typeface="Arial" panose="020B0604020202020204" pitchFamily="34" charset="0"/>
                </a:rPr>
                <a:t>5 ACTIVE COUNTRIES</a:t>
              </a:r>
            </a:p>
          </p:txBody>
        </p:sp>
        <p:sp>
          <p:nvSpPr>
            <p:cNvPr id="9" name="Rectángulo 8"/>
            <p:cNvSpPr/>
            <p:nvPr/>
          </p:nvSpPr>
          <p:spPr>
            <a:xfrm>
              <a:off x="4588682" y="5348151"/>
              <a:ext cx="5910914" cy="400110"/>
            </a:xfrm>
            <a:prstGeom prst="rect">
              <a:avLst/>
            </a:prstGeom>
          </p:spPr>
          <p:txBody>
            <a:bodyPr wrap="none">
              <a:spAutoFit/>
            </a:bodyPr>
            <a:lstStyle/>
            <a:p>
              <a:pPr algn="ctr"/>
              <a:r>
                <a:rPr lang="en-US" sz="1950" b="1" i="0" dirty="0" smtClean="0">
                  <a:solidFill>
                    <a:srgbClr val="2F5597"/>
                  </a:solidFill>
                  <a:effectLst/>
                  <a:latin typeface="Arial" panose="020B0604020202020204" pitchFamily="34" charset="0"/>
                  <a:cs typeface="Arial" panose="020B0604020202020204" pitchFamily="34" charset="0"/>
                </a:rPr>
                <a:t>80 %</a:t>
              </a:r>
              <a:r>
                <a:rPr lang="en-US" sz="1950" b="1" dirty="0">
                  <a:solidFill>
                    <a:srgbClr val="2F5597"/>
                  </a:solidFill>
                  <a:latin typeface="Arial" panose="020B0604020202020204" pitchFamily="34" charset="0"/>
                  <a:cs typeface="Arial" panose="020B0604020202020204" pitchFamily="34" charset="0"/>
                </a:rPr>
                <a:t> </a:t>
              </a:r>
              <a:r>
                <a:rPr lang="en-US" sz="1950" b="1" i="0" dirty="0" smtClean="0">
                  <a:solidFill>
                    <a:srgbClr val="2F5597"/>
                  </a:solidFill>
                  <a:effectLst/>
                  <a:latin typeface="Arial" panose="020B0604020202020204" pitchFamily="34" charset="0"/>
                  <a:cs typeface="Arial" panose="020B0604020202020204" pitchFamily="34" charset="0"/>
                </a:rPr>
                <a:t>Work Packages /Service Level Agreement</a:t>
              </a:r>
              <a:endParaRPr lang="es-ES" sz="1950" b="0" i="0" dirty="0">
                <a:solidFill>
                  <a:srgbClr val="2F5597"/>
                </a:solidFill>
                <a:effectLst/>
                <a:latin typeface="Arial" panose="020B0604020202020204" pitchFamily="34" charset="0"/>
                <a:cs typeface="Arial" panose="020B0604020202020204" pitchFamily="34" charset="0"/>
              </a:endParaRPr>
            </a:p>
          </p:txBody>
        </p:sp>
        <p:sp>
          <p:nvSpPr>
            <p:cNvPr id="10" name="Rectángulo 9"/>
            <p:cNvSpPr/>
            <p:nvPr/>
          </p:nvSpPr>
          <p:spPr>
            <a:xfrm>
              <a:off x="1321572" y="3021330"/>
              <a:ext cx="2056973" cy="3939540"/>
            </a:xfrm>
            <a:prstGeom prst="rect">
              <a:avLst/>
            </a:prstGeom>
          </p:spPr>
          <p:txBody>
            <a:bodyPr wrap="none">
              <a:spAutoFit/>
            </a:bodyPr>
            <a:lstStyle/>
            <a:p>
              <a:pPr algn="ctr"/>
              <a:r>
                <a:rPr lang="es-ES" sz="25000" dirty="0">
                  <a:solidFill>
                    <a:srgbClr val="2F5597"/>
                  </a:solidFill>
                  <a:latin typeface="Arial" panose="020B0604020202020204" pitchFamily="34" charset="0"/>
                  <a:cs typeface="Arial" panose="020B0604020202020204" pitchFamily="34" charset="0"/>
                </a:rPr>
                <a:t>+</a:t>
              </a:r>
              <a:endParaRPr lang="es-ES" sz="25000" dirty="0">
                <a:solidFill>
                  <a:srgbClr val="2F5597"/>
                </a:solidFill>
              </a:endParaRPr>
            </a:p>
          </p:txBody>
        </p:sp>
        <p:sp>
          <p:nvSpPr>
            <p:cNvPr id="11" name="Rectángulo 10"/>
            <p:cNvSpPr/>
            <p:nvPr/>
          </p:nvSpPr>
          <p:spPr>
            <a:xfrm>
              <a:off x="558799" y="3581400"/>
              <a:ext cx="11074400" cy="2819400"/>
            </a:xfrm>
            <a:prstGeom prst="rect">
              <a:avLst/>
            </a:prstGeom>
            <a:noFill/>
            <a:ln>
              <a:solidFill>
                <a:srgbClr val="2F5597"/>
              </a:solid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2" name="Espace réservé du texte 18"/>
            <p:cNvSpPr txBox="1">
              <a:spLocks/>
            </p:cNvSpPr>
            <p:nvPr/>
          </p:nvSpPr>
          <p:spPr bwMode="gray">
            <a:xfrm>
              <a:off x="-138929" y="343322"/>
              <a:ext cx="5576017" cy="342478"/>
            </a:xfrm>
            <a:prstGeom prst="rect">
              <a:avLst/>
            </a:prstGeom>
          </p:spPr>
          <p:txBody>
            <a:bodyPr vert="horz" lIns="0" tIns="0" rIns="0" bIns="0" rtlCol="0" anchor="ctr" anchorCtr="0">
              <a:noAutofit/>
            </a:bodyPr>
            <a:lstStyle>
              <a:lvl1pPr marL="0" indent="0" algn="ctr" defTabSz="1219170" rtl="0" eaLnBrk="1" latinLnBrk="0" hangingPunct="1">
                <a:lnSpc>
                  <a:spcPct val="100000"/>
                </a:lnSpc>
                <a:spcBef>
                  <a:spcPts val="0"/>
                </a:spcBef>
                <a:buFont typeface="Arial" pitchFamily="34" charset="0"/>
                <a:buNone/>
                <a:defRPr sz="1333"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333"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r">
                <a:lnSpc>
                  <a:spcPts val="1600"/>
                </a:lnSpc>
                <a:defRPr/>
              </a:pPr>
              <a:r>
                <a:rPr lang="en-US" sz="2800" b="1" kern="0" dirty="0" smtClean="0">
                  <a:solidFill>
                    <a:srgbClr val="2F5597"/>
                  </a:solidFill>
                  <a:latin typeface="Arial" panose="020B0604020202020204" pitchFamily="34" charset="0"/>
                  <a:ea typeface="Arial" charset="0"/>
                  <a:cs typeface="Arial" panose="020B0604020202020204" pitchFamily="34" charset="0"/>
                </a:rPr>
                <a:t>PREFERED SUPPLIER	</a:t>
              </a:r>
              <a:endParaRPr lang="en-US" sz="2800" b="1" kern="0" dirty="0">
                <a:solidFill>
                  <a:srgbClr val="2F5597"/>
                </a:solidFill>
                <a:latin typeface="Arial" panose="020B0604020202020204" pitchFamily="34" charset="0"/>
                <a:ea typeface="Arial" charset="0"/>
                <a:cs typeface="Arial" panose="020B0604020202020204" pitchFamily="34" charset="0"/>
              </a:endParaRPr>
            </a:p>
          </p:txBody>
        </p:sp>
        <p:sp>
          <p:nvSpPr>
            <p:cNvPr id="13" name="Rectangle à coins arrondis 2"/>
            <p:cNvSpPr/>
            <p:nvPr/>
          </p:nvSpPr>
          <p:spPr>
            <a:xfrm>
              <a:off x="1872677" y="935630"/>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E2S</a:t>
              </a:r>
            </a:p>
          </p:txBody>
        </p:sp>
        <p:sp>
          <p:nvSpPr>
            <p:cNvPr id="14" name="Rectangle à coins arrondis 40"/>
            <p:cNvSpPr/>
            <p:nvPr/>
          </p:nvSpPr>
          <p:spPr>
            <a:xfrm>
              <a:off x="4500435" y="944674"/>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MAC IT</a:t>
              </a:r>
            </a:p>
          </p:txBody>
        </p:sp>
        <p:sp>
          <p:nvSpPr>
            <p:cNvPr id="15" name="Rectangle à coins arrondis 41"/>
            <p:cNvSpPr/>
            <p:nvPr/>
          </p:nvSpPr>
          <p:spPr>
            <a:xfrm>
              <a:off x="5814313" y="944674"/>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ME3S</a:t>
              </a:r>
            </a:p>
          </p:txBody>
        </p:sp>
        <p:sp>
          <p:nvSpPr>
            <p:cNvPr id="16" name="Rectangle à coins arrondis 42"/>
            <p:cNvSpPr/>
            <p:nvPr/>
          </p:nvSpPr>
          <p:spPr>
            <a:xfrm>
              <a:off x="3186556" y="1457863"/>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QE</a:t>
              </a:r>
            </a:p>
          </p:txBody>
        </p:sp>
        <p:sp>
          <p:nvSpPr>
            <p:cNvPr id="17" name="Rectangle à coins arrondis 43"/>
            <p:cNvSpPr/>
            <p:nvPr/>
          </p:nvSpPr>
          <p:spPr>
            <a:xfrm>
              <a:off x="4500435" y="1468929"/>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PMO</a:t>
              </a:r>
            </a:p>
          </p:txBody>
        </p:sp>
        <p:sp>
          <p:nvSpPr>
            <p:cNvPr id="18" name="Rectangle à coins arrondis 44"/>
            <p:cNvSpPr/>
            <p:nvPr/>
          </p:nvSpPr>
          <p:spPr>
            <a:xfrm>
              <a:off x="1872677" y="1467404"/>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Arial"/>
                  <a:ea typeface="+mn-ea"/>
                  <a:cs typeface="+mn-cs"/>
                </a:rPr>
                <a:t>Ordering</a:t>
              </a:r>
            </a:p>
          </p:txBody>
        </p:sp>
        <p:sp>
          <p:nvSpPr>
            <p:cNvPr id="19" name="Rectangle à coins arrondis 15"/>
            <p:cNvSpPr/>
            <p:nvPr/>
          </p:nvSpPr>
          <p:spPr>
            <a:xfrm>
              <a:off x="558798" y="932534"/>
              <a:ext cx="1174951" cy="432000"/>
            </a:xfrm>
            <a:prstGeom prst="roundRect">
              <a:avLst/>
            </a:prstGeom>
            <a:solidFill>
              <a:schemeClr val="bg1"/>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2F5597"/>
                  </a:solidFill>
                  <a:effectLst/>
                  <a:uLnTx/>
                  <a:uFillTx/>
                  <a:latin typeface="Arial"/>
                  <a:ea typeface="+mn-ea"/>
                  <a:cs typeface="+mn-cs"/>
                </a:rPr>
                <a:t>E-Learning</a:t>
              </a:r>
            </a:p>
          </p:txBody>
        </p:sp>
        <p:sp>
          <p:nvSpPr>
            <p:cNvPr id="20" name="Rectangle à coins arrondis 16"/>
            <p:cNvSpPr/>
            <p:nvPr/>
          </p:nvSpPr>
          <p:spPr>
            <a:xfrm>
              <a:off x="558799" y="1467404"/>
              <a:ext cx="1174951" cy="432000"/>
            </a:xfrm>
            <a:prstGeom prst="roundRect">
              <a:avLst/>
            </a:prstGeom>
            <a:solidFill>
              <a:schemeClr val="bg1"/>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2F5597"/>
                  </a:solidFill>
                  <a:effectLst/>
                  <a:uLnTx/>
                  <a:uFillTx/>
                  <a:latin typeface="Arial"/>
                  <a:ea typeface="+mn-ea"/>
                  <a:cs typeface="+mn-cs"/>
                </a:rPr>
                <a:t>Cyber</a:t>
              </a:r>
            </a:p>
          </p:txBody>
        </p:sp>
        <p:sp>
          <p:nvSpPr>
            <p:cNvPr id="21" name="Rectangle à coins arrondis 44"/>
            <p:cNvSpPr/>
            <p:nvPr/>
          </p:nvSpPr>
          <p:spPr>
            <a:xfrm>
              <a:off x="3186556" y="944674"/>
              <a:ext cx="1174951" cy="432000"/>
            </a:xfrm>
            <a:prstGeom prst="roundRect">
              <a:avLst/>
            </a:prstGeom>
            <a:solidFill>
              <a:srgbClr val="00B4B9"/>
            </a:solidFill>
            <a:ln w="25400" cap="flat" cmpd="sng" algn="ctr">
              <a:noFill/>
              <a:prstDash val="solid"/>
            </a:ln>
            <a:effectLst/>
          </p:spPr>
          <p:txBody>
            <a:bodyPr lIns="121824" tIns="60912" rIns="121824" bIns="60912" rtlCol="0" anchor="ctr"/>
            <a:lstStyle/>
            <a:p>
              <a:pPr algn="ctr" defTabSz="1218060">
                <a:lnSpc>
                  <a:spcPts val="1067"/>
                </a:lnSpc>
                <a:defRPr/>
              </a:pPr>
              <a:r>
                <a:rPr lang="fr-FR" sz="1200" b="1" dirty="0">
                  <a:solidFill>
                    <a:schemeClr val="bg1"/>
                  </a:solidFill>
                  <a:latin typeface="Arial"/>
                </a:rPr>
                <a:t>R&amp;T</a:t>
              </a:r>
            </a:p>
            <a:p>
              <a:pPr algn="ctr" defTabSz="1218060">
                <a:lnSpc>
                  <a:spcPts val="1067"/>
                </a:lnSpc>
                <a:defRPr/>
              </a:pPr>
              <a:r>
                <a:rPr lang="fr-FR" sz="1200" b="1" i="1" dirty="0">
                  <a:solidFill>
                    <a:schemeClr val="bg1"/>
                  </a:solidFill>
                  <a:latin typeface="Arial"/>
                </a:rPr>
                <a:t>Protospace</a:t>
              </a:r>
            </a:p>
          </p:txBody>
        </p:sp>
        <p:grpSp>
          <p:nvGrpSpPr>
            <p:cNvPr id="26" name="Grupo 25"/>
            <p:cNvGrpSpPr/>
            <p:nvPr/>
          </p:nvGrpSpPr>
          <p:grpSpPr>
            <a:xfrm>
              <a:off x="495298" y="2357155"/>
              <a:ext cx="4091972" cy="666327"/>
              <a:chOff x="475675" y="2323617"/>
              <a:chExt cx="4091972" cy="666327"/>
            </a:xfrm>
          </p:grpSpPr>
          <p:sp>
            <p:nvSpPr>
              <p:cNvPr id="22" name="ZoneTexte 19"/>
              <p:cNvSpPr txBox="1"/>
              <p:nvPr/>
            </p:nvSpPr>
            <p:spPr>
              <a:xfrm>
                <a:off x="475675" y="2323617"/>
                <a:ext cx="2165153" cy="369277"/>
              </a:xfrm>
              <a:prstGeom prst="rect">
                <a:avLst/>
              </a:prstGeom>
              <a:noFill/>
            </p:spPr>
            <p:txBody>
              <a:bodyPr wrap="square" lIns="121867" tIns="60933" rIns="121867" bIns="60933" rtlCol="0">
                <a:spAutoFit/>
              </a:bodyPr>
              <a:lstStyle/>
              <a:p>
                <a:pPr defTabSz="1218060">
                  <a:defRPr/>
                </a:pPr>
                <a:r>
                  <a:rPr lang="en-US" sz="1600" b="1" dirty="0">
                    <a:solidFill>
                      <a:srgbClr val="2F5597"/>
                    </a:solidFill>
                    <a:latin typeface="Arial"/>
                  </a:rPr>
                  <a:t>Actual Framework</a:t>
                </a:r>
              </a:p>
            </p:txBody>
          </p:sp>
          <p:sp>
            <p:nvSpPr>
              <p:cNvPr id="23" name="ZoneTexte 23"/>
              <p:cNvSpPr txBox="1"/>
              <p:nvPr/>
            </p:nvSpPr>
            <p:spPr>
              <a:xfrm>
                <a:off x="475675" y="2620667"/>
                <a:ext cx="4091972" cy="369277"/>
              </a:xfrm>
              <a:prstGeom prst="rect">
                <a:avLst/>
              </a:prstGeom>
              <a:noFill/>
            </p:spPr>
            <p:txBody>
              <a:bodyPr wrap="square" lIns="121867" tIns="60933" rIns="121867" bIns="60933" rtlCol="0">
                <a:spAutoFit/>
              </a:bodyPr>
              <a:lstStyle/>
              <a:p>
                <a:pPr defTabSz="1218060">
                  <a:defRPr/>
                </a:pPr>
                <a:r>
                  <a:rPr lang="en-US" sz="1600" b="1" dirty="0">
                    <a:solidFill>
                      <a:srgbClr val="2F5597"/>
                    </a:solidFill>
                    <a:latin typeface="Arial"/>
                  </a:rPr>
                  <a:t>New </a:t>
                </a:r>
                <a:r>
                  <a:rPr lang="en-US" sz="1600" b="1" dirty="0" smtClean="0">
                    <a:solidFill>
                      <a:srgbClr val="2F5597"/>
                    </a:solidFill>
                    <a:latin typeface="Arial"/>
                  </a:rPr>
                  <a:t>Framework</a:t>
                </a:r>
                <a:endParaRPr lang="en-US" sz="1600" b="1" dirty="0">
                  <a:solidFill>
                    <a:srgbClr val="2F5597"/>
                  </a:solidFill>
                  <a:latin typeface="Arial"/>
                </a:endParaRPr>
              </a:p>
            </p:txBody>
          </p:sp>
          <p:sp>
            <p:nvSpPr>
              <p:cNvPr id="24" name="Rectangle à coins arrondis 17"/>
              <p:cNvSpPr/>
              <p:nvPr/>
            </p:nvSpPr>
            <p:spPr>
              <a:xfrm>
                <a:off x="2561290" y="2395129"/>
                <a:ext cx="436931" cy="245760"/>
              </a:xfrm>
              <a:prstGeom prst="roundRect">
                <a:avLst/>
              </a:prstGeom>
              <a:solidFill>
                <a:srgbClr val="00B4B9"/>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Rectangle à coins arrondis 22"/>
              <p:cNvSpPr/>
              <p:nvPr/>
            </p:nvSpPr>
            <p:spPr>
              <a:xfrm>
                <a:off x="2561289" y="2710908"/>
                <a:ext cx="436931" cy="207524"/>
              </a:xfrm>
              <a:prstGeom prst="roundRect">
                <a:avLst/>
              </a:prstGeom>
              <a:solidFill>
                <a:schemeClr val="bg1"/>
              </a:solidFill>
              <a:ln w="25400" cap="flat" cmpd="sng" algn="ctr">
                <a:noFill/>
                <a:prstDash val="solid"/>
              </a:ln>
              <a:effectLst/>
            </p:spPr>
            <p:txBody>
              <a:bodyPr lIns="121824" tIns="60912" rIns="121824" bIns="60912" rtlCol="0" anchor="ctr"/>
              <a:lstStyle/>
              <a:p>
                <a:pPr marL="0" marR="0" lvl="0" indent="0" algn="ctr" defTabSz="121806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28" name="Imagen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740328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563368" y="3075136"/>
            <a:ext cx="6934200" cy="400110"/>
          </a:xfrm>
          <a:prstGeom prst="rect">
            <a:avLst/>
          </a:prstGeom>
          <a:noFill/>
        </p:spPr>
        <p:txBody>
          <a:bodyPr wrap="square" rtlCol="0">
            <a:spAutoFit/>
          </a:bodyPr>
          <a:lstStyle/>
          <a:p>
            <a:pPr algn="ctr"/>
            <a:r>
              <a:rPr lang="es-ES" sz="2000" b="1" dirty="0" smtClean="0">
                <a:solidFill>
                  <a:srgbClr val="87CCC9"/>
                </a:solidFill>
                <a:latin typeface="Arial" panose="020B0604020202020204" pitchFamily="34" charset="0"/>
                <a:cs typeface="Arial" panose="020B0604020202020204" pitchFamily="34" charset="0"/>
              </a:rPr>
              <a:t>Altran Group &amp; Airbus DS</a:t>
            </a:r>
            <a:endParaRPr lang="es-ES" sz="2000" b="1" dirty="0">
              <a:solidFill>
                <a:srgbClr val="87CCC9"/>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95386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2185" t="163" r="2482" b="12465"/>
          <a:stretch/>
        </p:blipFill>
        <p:spPr>
          <a:xfrm>
            <a:off x="-25400" y="1"/>
            <a:ext cx="12217400" cy="6858000"/>
          </a:xfrm>
          <a:prstGeom prst="rect">
            <a:avLst/>
          </a:prstGeom>
        </p:spPr>
      </p:pic>
      <p:sp>
        <p:nvSpPr>
          <p:cNvPr id="6" name="Rectángulo 5"/>
          <p:cNvSpPr/>
          <p:nvPr/>
        </p:nvSpPr>
        <p:spPr>
          <a:xfrm>
            <a:off x="-25400" y="0"/>
            <a:ext cx="12230100" cy="326389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7" name="Rectángulo 6"/>
          <p:cNvSpPr/>
          <p:nvPr/>
        </p:nvSpPr>
        <p:spPr>
          <a:xfrm>
            <a:off x="2247900" y="1196944"/>
            <a:ext cx="6096000" cy="584775"/>
          </a:xfrm>
          <a:prstGeom prst="rect">
            <a:avLst/>
          </a:prstGeom>
        </p:spPr>
        <p:txBody>
          <a:bodyPr>
            <a:spAutoFit/>
          </a:bodyPr>
          <a:lstStyle/>
          <a:p>
            <a:r>
              <a:rPr lang="en-US" sz="1600" b="1" i="0" dirty="0" smtClean="0">
                <a:solidFill>
                  <a:srgbClr val="2F5597"/>
                </a:solidFill>
                <a:effectLst/>
                <a:latin typeface="Arial" panose="020B0604020202020204" pitchFamily="34" charset="0"/>
                <a:cs typeface="Arial" panose="020B0604020202020204" pitchFamily="34" charset="0"/>
              </a:rPr>
              <a:t>55M € REVENUES IN 2017</a:t>
            </a:r>
            <a:r>
              <a:rPr lang="en-US" sz="1600" b="0" i="0" dirty="0" smtClean="0">
                <a:solidFill>
                  <a:srgbClr val="2F5597"/>
                </a:solidFill>
                <a:effectLst/>
                <a:latin typeface="Arial" panose="020B0604020202020204" pitchFamily="34" charset="0"/>
                <a:cs typeface="Arial" panose="020B0604020202020204" pitchFamily="34" charset="0"/>
              </a:rPr>
              <a:t/>
            </a:r>
            <a:br>
              <a:rPr lang="en-US" sz="1600" b="0" i="0" dirty="0" smtClean="0">
                <a:solidFill>
                  <a:srgbClr val="2F5597"/>
                </a:solidFill>
                <a:effectLst/>
                <a:latin typeface="Arial" panose="020B0604020202020204" pitchFamily="34" charset="0"/>
                <a:cs typeface="Arial" panose="020B0604020202020204" pitchFamily="34" charset="0"/>
              </a:rPr>
            </a:br>
            <a:r>
              <a:rPr lang="en-US" sz="1600" b="1" i="0" dirty="0" smtClean="0">
                <a:solidFill>
                  <a:srgbClr val="2F5597"/>
                </a:solidFill>
                <a:effectLst/>
                <a:latin typeface="Arial" panose="020B0604020202020204" pitchFamily="34" charset="0"/>
                <a:cs typeface="Arial" panose="020B0604020202020204" pitchFamily="34" charset="0"/>
              </a:rPr>
              <a:t>INVOLVEMENT IN MAJOR PROGRAMS</a:t>
            </a:r>
            <a:endParaRPr lang="en-US" sz="1600" b="0" i="0" dirty="0">
              <a:solidFill>
                <a:srgbClr val="2F5597"/>
              </a:solidFill>
              <a:effectLst/>
              <a:latin typeface="Arial" panose="020B0604020202020204" pitchFamily="34" charset="0"/>
              <a:cs typeface="Arial" panose="020B0604020202020204" pitchFamily="34" charset="0"/>
            </a:endParaRPr>
          </a:p>
        </p:txBody>
      </p:sp>
      <p:cxnSp>
        <p:nvCxnSpPr>
          <p:cNvPr id="9" name="Conector recto 8"/>
          <p:cNvCxnSpPr/>
          <p:nvPr/>
        </p:nvCxnSpPr>
        <p:spPr>
          <a:xfrm>
            <a:off x="2057400" y="514351"/>
            <a:ext cx="0" cy="2749548"/>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2247900" y="1827544"/>
            <a:ext cx="4017895" cy="492443"/>
          </a:xfrm>
          <a:prstGeom prst="rect">
            <a:avLst/>
          </a:prstGeom>
        </p:spPr>
        <p:txBody>
          <a:bodyPr wrap="none">
            <a:spAutoFit/>
          </a:bodyPr>
          <a:lstStyle/>
          <a:p>
            <a:pPr algn="ctr"/>
            <a:r>
              <a:rPr lang="es-ES" sz="2600" b="1" i="0" dirty="0" smtClean="0">
                <a:solidFill>
                  <a:srgbClr val="2F5597"/>
                </a:solidFill>
                <a:effectLst/>
                <a:latin typeface="Arial" panose="020B0604020202020204" pitchFamily="34" charset="0"/>
                <a:cs typeface="Arial" panose="020B0604020202020204" pitchFamily="34" charset="0"/>
              </a:rPr>
              <a:t>+ 4 ACTIVE COUNTRIES</a:t>
            </a:r>
            <a:endParaRPr lang="es-ES" sz="2600" b="0" i="0" dirty="0">
              <a:solidFill>
                <a:srgbClr val="2F5597"/>
              </a:solidFill>
              <a:effectLst/>
              <a:latin typeface="Arial" panose="020B0604020202020204" pitchFamily="34" charset="0"/>
              <a:cs typeface="Arial" panose="020B0604020202020204" pitchFamily="34" charset="0"/>
            </a:endParaRPr>
          </a:p>
        </p:txBody>
      </p:sp>
      <p:sp>
        <p:nvSpPr>
          <p:cNvPr id="11" name="Rectángulo 10"/>
          <p:cNvSpPr/>
          <p:nvPr/>
        </p:nvSpPr>
        <p:spPr>
          <a:xfrm>
            <a:off x="2247900" y="2365812"/>
            <a:ext cx="4193264" cy="292388"/>
          </a:xfrm>
          <a:prstGeom prst="rect">
            <a:avLst/>
          </a:prstGeom>
        </p:spPr>
        <p:txBody>
          <a:bodyPr wrap="none">
            <a:spAutoFit/>
          </a:bodyPr>
          <a:lstStyle/>
          <a:p>
            <a:r>
              <a:rPr lang="en-US" sz="1250" b="1" dirty="0">
                <a:solidFill>
                  <a:srgbClr val="2F5597"/>
                </a:solidFill>
                <a:latin typeface="Arial" panose="020B0604020202020204" pitchFamily="34" charset="0"/>
                <a:cs typeface="Arial" panose="020B0604020202020204" pitchFamily="34" charset="0"/>
              </a:rPr>
              <a:t>WORK PACKAGES /SERVICE LEVEL AGREEMENT</a:t>
            </a:r>
            <a:endParaRPr lang="es-ES" sz="1250" dirty="0">
              <a:solidFill>
                <a:srgbClr val="2F5597"/>
              </a:solidFill>
              <a:latin typeface="Arial" panose="020B0604020202020204" pitchFamily="34" charset="0"/>
              <a:cs typeface="Arial" panose="020B0604020202020204" pitchFamily="34" charset="0"/>
            </a:endParaRPr>
          </a:p>
        </p:txBody>
      </p:sp>
      <p:cxnSp>
        <p:nvCxnSpPr>
          <p:cNvPr id="13" name="Conector recto 12"/>
          <p:cNvCxnSpPr/>
          <p:nvPr/>
        </p:nvCxnSpPr>
        <p:spPr>
          <a:xfrm>
            <a:off x="2057400" y="3260697"/>
            <a:ext cx="0" cy="27495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416272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508504" y="3084280"/>
            <a:ext cx="6934200" cy="400110"/>
          </a:xfrm>
          <a:prstGeom prst="rect">
            <a:avLst/>
          </a:prstGeom>
          <a:noFill/>
        </p:spPr>
        <p:txBody>
          <a:bodyPr wrap="square" rtlCol="0">
            <a:spAutoFit/>
          </a:bodyPr>
          <a:lstStyle/>
          <a:p>
            <a:pPr algn="ctr"/>
            <a:r>
              <a:rPr lang="es-ES" sz="2000" b="1" dirty="0" smtClean="0">
                <a:solidFill>
                  <a:srgbClr val="87CCC9"/>
                </a:solidFill>
                <a:latin typeface="Arial" panose="020B0604020202020204" pitchFamily="34" charset="0"/>
                <a:cs typeface="Arial" panose="020B0604020202020204" pitchFamily="34" charset="0"/>
              </a:rPr>
              <a:t>Altran &amp; Aricent</a:t>
            </a:r>
            <a:endParaRPr lang="es-ES" sz="2000" b="1" dirty="0">
              <a:solidFill>
                <a:srgbClr val="87CCC9"/>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296829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ángulo 9"/>
          <p:cNvSpPr/>
          <p:nvPr/>
        </p:nvSpPr>
        <p:spPr>
          <a:xfrm>
            <a:off x="-25400" y="0"/>
            <a:ext cx="12217400" cy="68580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1" name="Rectángulo 20"/>
          <p:cNvSpPr/>
          <p:nvPr/>
        </p:nvSpPr>
        <p:spPr>
          <a:xfrm>
            <a:off x="-25400" y="4686300"/>
            <a:ext cx="12217400" cy="2190632"/>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8" name="Rectángulo 7"/>
          <p:cNvSpPr/>
          <p:nvPr/>
        </p:nvSpPr>
        <p:spPr>
          <a:xfrm>
            <a:off x="-25400" y="1943101"/>
            <a:ext cx="12255500" cy="27432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9" name="Rectángulo 8"/>
          <p:cNvSpPr/>
          <p:nvPr/>
        </p:nvSpPr>
        <p:spPr>
          <a:xfrm>
            <a:off x="3036628" y="165101"/>
            <a:ext cx="6096000" cy="1323439"/>
          </a:xfrm>
          <a:prstGeom prst="rect">
            <a:avLst/>
          </a:prstGeom>
        </p:spPr>
        <p:txBody>
          <a:bodyPr>
            <a:spAutoFit/>
          </a:bodyPr>
          <a:lstStyle/>
          <a:p>
            <a:pPr algn="ctr"/>
            <a:r>
              <a:rPr lang="en-US" sz="2000" b="1" i="0" dirty="0" smtClean="0">
                <a:solidFill>
                  <a:srgbClr val="FFC000"/>
                </a:solidFill>
                <a:effectLst/>
                <a:latin typeface="Arial" panose="020B0604020202020204" pitchFamily="34" charset="0"/>
                <a:cs typeface="Arial" panose="020B0604020202020204" pitchFamily="34" charset="0"/>
              </a:rPr>
              <a:t>Altran and Aricent Creating the</a:t>
            </a:r>
            <a:br>
              <a:rPr lang="en-US" sz="2000" b="1" i="0" dirty="0" smtClean="0">
                <a:solidFill>
                  <a:srgbClr val="FFC000"/>
                </a:solidFill>
                <a:effectLst/>
                <a:latin typeface="Arial" panose="020B0604020202020204" pitchFamily="34" charset="0"/>
                <a:cs typeface="Arial" panose="020B0604020202020204" pitchFamily="34" charset="0"/>
              </a:rPr>
            </a:br>
            <a:r>
              <a:rPr lang="en-US" sz="2000" b="1" i="0" dirty="0" smtClean="0">
                <a:solidFill>
                  <a:srgbClr val="FFC000"/>
                </a:solidFill>
                <a:effectLst/>
                <a:latin typeface="Arial" panose="020B0604020202020204" pitchFamily="34" charset="0"/>
                <a:cs typeface="Arial" panose="020B0604020202020204" pitchFamily="34" charset="0"/>
              </a:rPr>
              <a:t>Global Leader in ER&amp;D Services</a:t>
            </a:r>
          </a:p>
          <a:p>
            <a:r>
              <a:rPr lang="en-US" sz="2000" b="1" dirty="0" smtClean="0">
                <a:solidFill>
                  <a:srgbClr val="FFC000"/>
                </a:solidFill>
                <a:latin typeface="Arial" panose="020B0604020202020204" pitchFamily="34" charset="0"/>
                <a:cs typeface="Arial" panose="020B0604020202020204" pitchFamily="34" charset="0"/>
              </a:rPr>
              <a:t/>
            </a:r>
            <a:br>
              <a:rPr lang="en-US" sz="2000" b="1" dirty="0" smtClean="0">
                <a:solidFill>
                  <a:srgbClr val="FFC000"/>
                </a:solidFill>
                <a:latin typeface="Arial" panose="020B0604020202020204" pitchFamily="34" charset="0"/>
                <a:cs typeface="Arial" panose="020B0604020202020204" pitchFamily="34" charset="0"/>
              </a:rPr>
            </a:br>
            <a:endParaRPr lang="es-ES" sz="2000" b="1" dirty="0">
              <a:solidFill>
                <a:srgbClr val="FFC000"/>
              </a:solidFill>
              <a:latin typeface="Arial" panose="020B0604020202020204" pitchFamily="34" charset="0"/>
              <a:cs typeface="Arial" panose="020B0604020202020204" pitchFamily="34" charset="0"/>
            </a:endParaRPr>
          </a:p>
        </p:txBody>
      </p:sp>
      <p:sp>
        <p:nvSpPr>
          <p:cNvPr id="11" name="Rectángulo 10"/>
          <p:cNvSpPr/>
          <p:nvPr/>
        </p:nvSpPr>
        <p:spPr>
          <a:xfrm>
            <a:off x="155092" y="2472922"/>
            <a:ext cx="5841336" cy="2031325"/>
          </a:xfrm>
          <a:prstGeom prst="rect">
            <a:avLst/>
          </a:prstGeom>
        </p:spPr>
        <p:txBody>
          <a:bodyPr wrap="square">
            <a:spAutoFit/>
          </a:bodyPr>
          <a:lstStyle/>
          <a:p>
            <a:pPr algn="r"/>
            <a:r>
              <a:rPr lang="en-US" sz="1400" b="1" i="0" dirty="0" smtClean="0">
                <a:solidFill>
                  <a:srgbClr val="2F5597"/>
                </a:solidFill>
                <a:effectLst/>
                <a:latin typeface="Arial" panose="020B0604020202020204" pitchFamily="34" charset="0"/>
                <a:cs typeface="Arial" panose="020B0604020202020204" pitchFamily="34" charset="0"/>
              </a:rPr>
              <a:t>Altran ranks as the global leader in Engineering and R&amp;D services (ER&amp;D), following its acquisition of Aricent. The recent Aricent acquisition extends this leadership to semiconductors, digital experience and design innovation. </a:t>
            </a:r>
            <a:r>
              <a:rPr lang="en-US" sz="1400" b="1" dirty="0" smtClean="0">
                <a:solidFill>
                  <a:srgbClr val="2F5597"/>
                </a:solidFill>
                <a:latin typeface="Arial" panose="020B0604020202020204" pitchFamily="34" charset="0"/>
                <a:cs typeface="Arial" panose="020B0604020202020204" pitchFamily="34" charset="0"/>
              </a:rPr>
              <a:t/>
            </a:r>
            <a:br>
              <a:rPr lang="en-US" sz="1400" b="1" dirty="0" smtClean="0">
                <a:solidFill>
                  <a:srgbClr val="2F5597"/>
                </a:solidFill>
                <a:latin typeface="Arial" panose="020B0604020202020204" pitchFamily="34" charset="0"/>
                <a:cs typeface="Arial" panose="020B0604020202020204" pitchFamily="34" charset="0"/>
              </a:rPr>
            </a:br>
            <a:r>
              <a:rPr lang="en-US" sz="1400" b="1" dirty="0" smtClean="0">
                <a:solidFill>
                  <a:srgbClr val="2F5597"/>
                </a:solidFill>
                <a:latin typeface="Arial" panose="020B0604020202020204" pitchFamily="34" charset="0"/>
                <a:cs typeface="Arial" panose="020B0604020202020204" pitchFamily="34" charset="0"/>
              </a:rPr>
              <a:t/>
            </a:r>
            <a:br>
              <a:rPr lang="en-US" sz="1400" b="1" dirty="0" smtClean="0">
                <a:solidFill>
                  <a:srgbClr val="2F5597"/>
                </a:solidFill>
                <a:latin typeface="Arial" panose="020B0604020202020204" pitchFamily="34" charset="0"/>
                <a:cs typeface="Arial" panose="020B0604020202020204" pitchFamily="34" charset="0"/>
              </a:rPr>
            </a:br>
            <a:r>
              <a:rPr lang="en-US" sz="1400" b="1" i="0" dirty="0" smtClean="0">
                <a:solidFill>
                  <a:srgbClr val="2F5597"/>
                </a:solidFill>
                <a:effectLst/>
                <a:latin typeface="Arial" panose="020B0604020202020204" pitchFamily="34" charset="0"/>
                <a:cs typeface="Arial" panose="020B0604020202020204" pitchFamily="34" charset="0"/>
              </a:rPr>
              <a:t>Altran </a:t>
            </a:r>
            <a:r>
              <a:rPr lang="en-US" sz="1400" b="1" i="0" dirty="0" smtClean="0">
                <a:solidFill>
                  <a:srgbClr val="2F5597"/>
                </a:solidFill>
                <a:effectLst/>
                <a:latin typeface="Arial" panose="020B0604020202020204" pitchFamily="34" charset="0"/>
                <a:cs typeface="Arial" panose="020B0604020202020204" pitchFamily="34" charset="0"/>
              </a:rPr>
              <a:t>stands clearly at the forefront of this challenge, poised to sustainably set a new global standard for ER&amp;D services. No other player can match the combined depth and range of services of Altran and Aricent</a:t>
            </a:r>
            <a:r>
              <a:rPr lang="en-US" sz="1400" b="1" i="0" dirty="0" smtClean="0">
                <a:solidFill>
                  <a:srgbClr val="2F5597"/>
                </a:solidFill>
                <a:effectLst/>
                <a:latin typeface="Arial" panose="020B0604020202020204" pitchFamily="34" charset="0"/>
                <a:cs typeface="Arial" panose="020B0604020202020204" pitchFamily="34" charset="0"/>
              </a:rPr>
              <a:t>.</a:t>
            </a:r>
            <a:endParaRPr lang="es-ES" sz="1400" b="1" dirty="0">
              <a:solidFill>
                <a:srgbClr val="2F5597"/>
              </a:solidFill>
              <a:latin typeface="Arial" panose="020B0604020202020204" pitchFamily="34" charset="0"/>
              <a:cs typeface="Arial" panose="020B0604020202020204" pitchFamily="34" charset="0"/>
            </a:endParaRPr>
          </a:p>
        </p:txBody>
      </p:sp>
      <p:sp>
        <p:nvSpPr>
          <p:cNvPr id="13" name="Rectángulo 12"/>
          <p:cNvSpPr/>
          <p:nvPr/>
        </p:nvSpPr>
        <p:spPr>
          <a:xfrm>
            <a:off x="6084628" y="1943101"/>
            <a:ext cx="6145472" cy="2743199"/>
          </a:xfrm>
          <a:prstGeom prst="rect">
            <a:avLst/>
          </a:prstGeom>
          <a:solidFill>
            <a:srgbClr val="B7E0D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4" name="Rectángulo 13"/>
          <p:cNvSpPr/>
          <p:nvPr/>
        </p:nvSpPr>
        <p:spPr>
          <a:xfrm>
            <a:off x="6311828" y="2198350"/>
            <a:ext cx="5691071" cy="2339102"/>
          </a:xfrm>
          <a:prstGeom prst="rect">
            <a:avLst/>
          </a:prstGeom>
        </p:spPr>
        <p:txBody>
          <a:bodyPr wrap="square">
            <a:spAutoFit/>
          </a:bodyPr>
          <a:lstStyle/>
          <a:p>
            <a:r>
              <a:rPr lang="en-US" sz="1100" b="1" i="0" dirty="0" smtClean="0">
                <a:solidFill>
                  <a:schemeClr val="tx1">
                    <a:lumMod val="65000"/>
                    <a:lumOff val="35000"/>
                  </a:schemeClr>
                </a:solidFill>
                <a:effectLst/>
                <a:latin typeface="Open Sans"/>
              </a:rPr>
              <a:t> </a:t>
            </a:r>
          </a:p>
          <a:p>
            <a:endParaRPr lang="en-US" sz="1100" i="0" dirty="0" smtClean="0">
              <a:solidFill>
                <a:schemeClr val="tx1">
                  <a:lumMod val="65000"/>
                  <a:lumOff val="35000"/>
                </a:schemeClr>
              </a:solidFill>
              <a:effectLst/>
              <a:latin typeface="Open Sans"/>
            </a:endParaRPr>
          </a:p>
          <a:p>
            <a:r>
              <a:rPr lang="en-US" sz="1100" i="0" dirty="0" smtClean="0">
                <a:solidFill>
                  <a:schemeClr val="tx1">
                    <a:lumMod val="65000"/>
                    <a:lumOff val="35000"/>
                  </a:schemeClr>
                </a:solidFill>
                <a:effectLst/>
                <a:latin typeface="Open Sans"/>
              </a:rPr>
              <a:t>- Global engineering services and design leader</a:t>
            </a:r>
          </a:p>
          <a:p>
            <a:r>
              <a:rPr lang="en-US" sz="1100" i="0" dirty="0" smtClean="0">
                <a:solidFill>
                  <a:schemeClr val="tx1">
                    <a:lumMod val="65000"/>
                    <a:lumOff val="35000"/>
                  </a:schemeClr>
                </a:solidFill>
                <a:effectLst/>
                <a:latin typeface="Open Sans"/>
              </a:rPr>
              <a:t>- Key business differentiators:</a:t>
            </a:r>
          </a:p>
          <a:p>
            <a:r>
              <a:rPr lang="en-US" sz="1100" i="0" dirty="0" smtClean="0">
                <a:solidFill>
                  <a:schemeClr val="tx1">
                    <a:lumMod val="65000"/>
                    <a:lumOff val="35000"/>
                  </a:schemeClr>
                </a:solidFill>
                <a:effectLst/>
                <a:latin typeface="Open Sans"/>
              </a:rPr>
              <a:t>          . World class design and customer experience capabilities</a:t>
            </a:r>
          </a:p>
          <a:p>
            <a:r>
              <a:rPr lang="en-US" sz="1100" i="0" dirty="0" smtClean="0">
                <a:solidFill>
                  <a:schemeClr val="tx1">
                    <a:lumMod val="65000"/>
                    <a:lumOff val="35000"/>
                  </a:schemeClr>
                </a:solidFill>
                <a:effectLst/>
                <a:latin typeface="Open Sans"/>
              </a:rPr>
              <a:t>          . Deep expertise in key emerging technologies</a:t>
            </a:r>
          </a:p>
          <a:p>
            <a:r>
              <a:rPr lang="en-US" sz="1100" i="0" dirty="0" smtClean="0">
                <a:solidFill>
                  <a:schemeClr val="tx1">
                    <a:lumMod val="65000"/>
                    <a:lumOff val="35000"/>
                  </a:schemeClr>
                </a:solidFill>
                <a:effectLst/>
                <a:latin typeface="Open Sans"/>
              </a:rPr>
              <a:t>          . Scalable and industrialized delivery model</a:t>
            </a:r>
          </a:p>
          <a:p>
            <a:r>
              <a:rPr lang="en-US" sz="1100" i="0" dirty="0" smtClean="0">
                <a:solidFill>
                  <a:schemeClr val="tx1">
                    <a:lumMod val="65000"/>
                    <a:lumOff val="35000"/>
                  </a:schemeClr>
                </a:solidFill>
                <a:effectLst/>
                <a:latin typeface="Open Sans"/>
              </a:rPr>
              <a:t>          . Market leader in shaping transformational deals with clients</a:t>
            </a:r>
          </a:p>
          <a:p>
            <a:r>
              <a:rPr lang="en-US" sz="1100" i="0" dirty="0" smtClean="0">
                <a:solidFill>
                  <a:schemeClr val="tx1">
                    <a:lumMod val="65000"/>
                    <a:lumOff val="35000"/>
                  </a:schemeClr>
                </a:solidFill>
                <a:effectLst/>
                <a:latin typeface="Open Sans"/>
              </a:rPr>
              <a:t>          . Successful IP-based model</a:t>
            </a:r>
          </a:p>
          <a:p>
            <a:r>
              <a:rPr lang="en-US" sz="1100" i="0" dirty="0" smtClean="0">
                <a:solidFill>
                  <a:schemeClr val="tx1">
                    <a:lumMod val="65000"/>
                    <a:lumOff val="35000"/>
                  </a:schemeClr>
                </a:solidFill>
                <a:effectLst/>
                <a:latin typeface="Open Sans"/>
              </a:rPr>
              <a:t>          . Long-standing relationships with top technology market leaders</a:t>
            </a:r>
          </a:p>
          <a:p>
            <a:r>
              <a:rPr lang="en-US" sz="1100" i="0" dirty="0" smtClean="0">
                <a:solidFill>
                  <a:schemeClr val="tx1">
                    <a:lumMod val="65000"/>
                    <a:lumOff val="35000"/>
                  </a:schemeClr>
                </a:solidFill>
                <a:effectLst/>
                <a:latin typeface="Open Sans"/>
              </a:rPr>
              <a:t>- Close to 70% of revenues in the North American market</a:t>
            </a:r>
          </a:p>
          <a:p>
            <a:r>
              <a:rPr lang="en-US" sz="1100" i="0" dirty="0" smtClean="0">
                <a:solidFill>
                  <a:schemeClr val="tx1">
                    <a:lumMod val="65000"/>
                    <a:lumOff val="35000"/>
                  </a:schemeClr>
                </a:solidFill>
                <a:effectLst/>
                <a:latin typeface="Open Sans"/>
              </a:rPr>
              <a:t>- Strong leadership team with deep expertise and longstanding experience in large-scale </a:t>
            </a:r>
            <a:r>
              <a:rPr lang="en-US" sz="1100" i="0" dirty="0" smtClean="0">
                <a:solidFill>
                  <a:schemeClr val="tx1">
                    <a:lumMod val="65000"/>
                    <a:lumOff val="35000"/>
                  </a:schemeClr>
                </a:solidFill>
                <a:effectLst/>
                <a:latin typeface="Open Sans"/>
              </a:rPr>
              <a:t>organizations.</a:t>
            </a:r>
            <a:endParaRPr lang="en-US" sz="1100" i="0" dirty="0">
              <a:solidFill>
                <a:schemeClr val="tx1">
                  <a:lumMod val="65000"/>
                  <a:lumOff val="35000"/>
                </a:schemeClr>
              </a:solidFill>
              <a:effectLst/>
              <a:latin typeface="Open Sans"/>
            </a:endParaRPr>
          </a:p>
        </p:txBody>
      </p:sp>
      <p:sp>
        <p:nvSpPr>
          <p:cNvPr id="16" name="Rectángulo 15"/>
          <p:cNvSpPr/>
          <p:nvPr/>
        </p:nvSpPr>
        <p:spPr>
          <a:xfrm>
            <a:off x="6242598" y="2094641"/>
            <a:ext cx="5838458" cy="400110"/>
          </a:xfrm>
          <a:prstGeom prst="rect">
            <a:avLst/>
          </a:prstGeom>
        </p:spPr>
        <p:txBody>
          <a:bodyPr wrap="none">
            <a:spAutoFit/>
          </a:bodyPr>
          <a:lstStyle/>
          <a:p>
            <a:r>
              <a:rPr lang="en-US" sz="2000" b="1" i="0" dirty="0" smtClean="0">
                <a:solidFill>
                  <a:srgbClr val="182B54"/>
                </a:solidFill>
                <a:effectLst/>
                <a:latin typeface="Open Sans"/>
              </a:rPr>
              <a:t>Aricent is a leading provider of ER&amp;D services</a:t>
            </a:r>
            <a:endParaRPr lang="en-US" sz="2000" b="1" i="0" dirty="0" smtClean="0">
              <a:solidFill>
                <a:srgbClr val="182B54"/>
              </a:solidFill>
              <a:effectLst/>
              <a:latin typeface="Open Sans"/>
            </a:endParaRPr>
          </a:p>
        </p:txBody>
      </p:sp>
      <p:sp>
        <p:nvSpPr>
          <p:cNvPr id="17" name="Title 4"/>
          <p:cNvSpPr txBox="1">
            <a:spLocks/>
          </p:cNvSpPr>
          <p:nvPr/>
        </p:nvSpPr>
        <p:spPr>
          <a:xfrm>
            <a:off x="1871403" y="972641"/>
            <a:ext cx="8426450" cy="332887"/>
          </a:xfrm>
          <a:prstGeom prst="rect">
            <a:avLst/>
          </a:prstGeom>
        </p:spPr>
        <p:txBody>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algn="ctr"/>
            <a:r>
              <a:rPr lang="en-US" sz="2300" b="0" dirty="0">
                <a:solidFill>
                  <a:schemeClr val="tx1">
                    <a:lumMod val="65000"/>
                    <a:lumOff val="35000"/>
                  </a:schemeClr>
                </a:solidFill>
                <a:latin typeface="Arial" panose="020B0604020202020204" pitchFamily="34" charset="0"/>
                <a:cs typeface="Arial" panose="020B0604020202020204" pitchFamily="34" charset="0"/>
              </a:rPr>
              <a:t>Design-integrated engineering</a:t>
            </a:r>
          </a:p>
        </p:txBody>
      </p:sp>
      <p:sp>
        <p:nvSpPr>
          <p:cNvPr id="18" name="Rectángulo 17"/>
          <p:cNvSpPr/>
          <p:nvPr/>
        </p:nvSpPr>
        <p:spPr>
          <a:xfrm>
            <a:off x="1162050" y="1364493"/>
            <a:ext cx="9880600" cy="276999"/>
          </a:xfrm>
          <a:prstGeom prst="rect">
            <a:avLst/>
          </a:prstGeom>
        </p:spPr>
        <p:txBody>
          <a:bodyPr wrap="square">
            <a:spAutoFit/>
          </a:bodyPr>
          <a:lstStyle/>
          <a:p>
            <a:pPr algn="ctr">
              <a:spcBef>
                <a:spcPct val="0"/>
              </a:spcBef>
            </a:pPr>
            <a:r>
              <a:rPr lang="en-US" sz="1200" b="1" dirty="0">
                <a:solidFill>
                  <a:srgbClr val="182B54"/>
                </a:solidFill>
                <a:latin typeface="Arial" panose="020B0604020202020204" pitchFamily="34" charset="0"/>
                <a:cs typeface="Arial" panose="020B0604020202020204" pitchFamily="34" charset="0"/>
              </a:rPr>
              <a:t>Design the right thing + Engineer the thing right to bring intelligence to the experience</a:t>
            </a:r>
          </a:p>
        </p:txBody>
      </p:sp>
      <p:sp>
        <p:nvSpPr>
          <p:cNvPr id="19" name="Rectángulo 18"/>
          <p:cNvSpPr/>
          <p:nvPr/>
        </p:nvSpPr>
        <p:spPr>
          <a:xfrm>
            <a:off x="2724502" y="4809721"/>
            <a:ext cx="3377848" cy="1754326"/>
          </a:xfrm>
          <a:prstGeom prst="rect">
            <a:avLst/>
          </a:prstGeom>
        </p:spPr>
        <p:txBody>
          <a:bodyPr wrap="none">
            <a:spAutoFit/>
          </a:bodyPr>
          <a:lstStyle/>
          <a:p>
            <a:pPr algn="r"/>
            <a:r>
              <a:rPr lang="es-ES" sz="5400" b="1" i="0" dirty="0" smtClean="0">
                <a:solidFill>
                  <a:srgbClr val="182B54"/>
                </a:solidFill>
                <a:effectLst/>
                <a:latin typeface="Arial" panose="020B0604020202020204" pitchFamily="34" charset="0"/>
                <a:cs typeface="Arial" panose="020B0604020202020204" pitchFamily="34" charset="0"/>
              </a:rPr>
              <a:t>Common </a:t>
            </a:r>
            <a:endParaRPr lang="es-ES" sz="5400" b="1" i="0" dirty="0" smtClean="0">
              <a:solidFill>
                <a:srgbClr val="182B54"/>
              </a:solidFill>
              <a:effectLst/>
              <a:latin typeface="Arial" panose="020B0604020202020204" pitchFamily="34" charset="0"/>
              <a:cs typeface="Arial" panose="020B0604020202020204" pitchFamily="34" charset="0"/>
            </a:endParaRPr>
          </a:p>
          <a:p>
            <a:pPr algn="r"/>
            <a:r>
              <a:rPr lang="es-ES" sz="5400" b="1" i="0" dirty="0" smtClean="0">
                <a:solidFill>
                  <a:srgbClr val="182B54"/>
                </a:solidFill>
                <a:effectLst/>
                <a:latin typeface="Arial" panose="020B0604020202020204" pitchFamily="34" charset="0"/>
                <a:cs typeface="Arial" panose="020B0604020202020204" pitchFamily="34" charset="0"/>
              </a:rPr>
              <a:t>culture</a:t>
            </a:r>
            <a:r>
              <a:rPr lang="es-ES" sz="5400" b="1" i="0" dirty="0" smtClean="0">
                <a:solidFill>
                  <a:srgbClr val="182B54"/>
                </a:solidFill>
                <a:effectLst/>
                <a:latin typeface="Arial" panose="020B0604020202020204" pitchFamily="34" charset="0"/>
                <a:cs typeface="Arial" panose="020B0604020202020204" pitchFamily="34" charset="0"/>
              </a:rPr>
              <a:t> </a:t>
            </a:r>
            <a:endParaRPr lang="es-ES" sz="5400" b="1" i="0" dirty="0">
              <a:solidFill>
                <a:srgbClr val="182B54"/>
              </a:solidFill>
              <a:effectLst/>
              <a:latin typeface="Arial" panose="020B0604020202020204" pitchFamily="34" charset="0"/>
              <a:cs typeface="Arial" panose="020B0604020202020204" pitchFamily="34" charset="0"/>
            </a:endParaRPr>
          </a:p>
        </p:txBody>
      </p:sp>
      <p:sp>
        <p:nvSpPr>
          <p:cNvPr id="20" name="Rectángulo 19"/>
          <p:cNvSpPr/>
          <p:nvPr/>
        </p:nvSpPr>
        <p:spPr>
          <a:xfrm>
            <a:off x="5996428" y="5128749"/>
            <a:ext cx="6090978" cy="1331134"/>
          </a:xfrm>
          <a:prstGeom prst="rect">
            <a:avLst/>
          </a:prstGeom>
        </p:spPr>
        <p:txBody>
          <a:bodyPr wrap="square">
            <a:spAutoFit/>
          </a:bodyPr>
          <a:lstStyle/>
          <a:p>
            <a:pPr algn="just"/>
            <a:r>
              <a:rPr lang="en-US" sz="1150" dirty="0">
                <a:solidFill>
                  <a:srgbClr val="182B54"/>
                </a:solidFill>
                <a:latin typeface="Open Sans"/>
              </a:rPr>
              <a:t>With nearly 70% of its revenues from North America, Aricent is strongly rooted in dynamic markets: a powerfulcomplement to Altran’s strong European and Asian market positions. The combination of Altran and Aricent constitutes an unprecedented, truly global ER&amp;D provider, with India as its largest single country in terms of employees and the US as its secondlargest source of revenue. Everyone within the new organization shares a common understanding of market dynamics and similar business culture. Together, all are ideally positioned to seize the unprecedented growth opportunities of the new industrial revolution.</a:t>
            </a:r>
            <a:endParaRPr lang="en-US" sz="1150" dirty="0">
              <a:solidFill>
                <a:srgbClr val="182B54"/>
              </a:solidFill>
              <a:latin typeface="Open Sans"/>
            </a:endParaRPr>
          </a:p>
        </p:txBody>
      </p:sp>
      <p:pic>
        <p:nvPicPr>
          <p:cNvPr id="23" name="Imagen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503647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0" y="0"/>
            <a:ext cx="12192000" cy="1224661"/>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t="16800" b="18728"/>
          <a:stretch/>
        </p:blipFill>
        <p:spPr>
          <a:xfrm>
            <a:off x="0" y="1231900"/>
            <a:ext cx="12192000" cy="5702300"/>
          </a:xfrm>
          <a:prstGeom prst="rect">
            <a:avLst/>
          </a:prstGeom>
        </p:spPr>
      </p:pic>
      <p:sp>
        <p:nvSpPr>
          <p:cNvPr id="15" name="Rectángulo 14"/>
          <p:cNvSpPr/>
          <p:nvPr/>
        </p:nvSpPr>
        <p:spPr>
          <a:xfrm>
            <a:off x="-5" y="962385"/>
            <a:ext cx="12192000" cy="3989399"/>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4" name="Rectángulo 13"/>
          <p:cNvSpPr/>
          <p:nvPr/>
        </p:nvSpPr>
        <p:spPr>
          <a:xfrm>
            <a:off x="1739900" y="139700"/>
            <a:ext cx="8572500" cy="6604000"/>
          </a:xfrm>
          <a:prstGeom prst="rect">
            <a:avLst/>
          </a:prstGeom>
          <a:solidFill>
            <a:schemeClr val="bg1">
              <a:alpha val="90000"/>
            </a:schemeClr>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5" name="Title 4"/>
          <p:cNvSpPr>
            <a:spLocks noGrp="1"/>
          </p:cNvSpPr>
          <p:nvPr>
            <p:ph type="title"/>
          </p:nvPr>
        </p:nvSpPr>
        <p:spPr>
          <a:xfrm>
            <a:off x="1" y="503051"/>
            <a:ext cx="12191999" cy="459334"/>
          </a:xfrm>
        </p:spPr>
        <p:txBody>
          <a:bodyPr>
            <a:normAutofit fontScale="90000"/>
          </a:bodyPr>
          <a:lstStyle/>
          <a:p>
            <a:pPr algn="ctr"/>
            <a:r>
              <a:rPr lang="en-US" sz="4900" dirty="0" smtClean="0">
                <a:solidFill>
                  <a:srgbClr val="182B54"/>
                </a:solidFill>
                <a:latin typeface="Arial" panose="020B0604020202020204" pitchFamily="34" charset="0"/>
                <a:cs typeface="Arial" panose="020B0604020202020204" pitchFamily="34" charset="0"/>
              </a:rPr>
              <a:t>Aricent</a:t>
            </a:r>
            <a:r>
              <a:rPr lang="en-US" sz="2400" b="1" dirty="0" smtClean="0">
                <a:solidFill>
                  <a:srgbClr val="182B54"/>
                </a:solidFill>
                <a:latin typeface="Arial" panose="020B0604020202020204" pitchFamily="34" charset="0"/>
                <a:cs typeface="Arial" panose="020B0604020202020204" pitchFamily="34" charset="0"/>
              </a:rPr>
              <a:t/>
            </a:r>
            <a:br>
              <a:rPr lang="en-US" sz="2400" b="1" dirty="0" smtClean="0">
                <a:solidFill>
                  <a:srgbClr val="182B54"/>
                </a:solidFill>
                <a:latin typeface="Arial" panose="020B0604020202020204" pitchFamily="34" charset="0"/>
                <a:cs typeface="Arial" panose="020B0604020202020204" pitchFamily="34" charset="0"/>
              </a:rPr>
            </a:br>
            <a:r>
              <a:rPr lang="en-US" sz="1600" b="1" dirty="0" smtClean="0">
                <a:solidFill>
                  <a:srgbClr val="182B54"/>
                </a:solidFill>
                <a:latin typeface="Arial" panose="020B0604020202020204" pitchFamily="34" charset="0"/>
                <a:cs typeface="Arial" panose="020B0604020202020204" pitchFamily="34" charset="0"/>
              </a:rPr>
              <a:t>A </a:t>
            </a:r>
            <a:r>
              <a:rPr lang="en-US" sz="1600" b="1" dirty="0" smtClean="0">
                <a:solidFill>
                  <a:srgbClr val="182B54"/>
                </a:solidFill>
                <a:latin typeface="Arial" panose="020B0604020202020204" pitchFamily="34" charset="0"/>
                <a:cs typeface="Arial" panose="020B0604020202020204" pitchFamily="34" charset="0"/>
              </a:rPr>
              <a:t>digital leader in design </a:t>
            </a:r>
            <a:r>
              <a:rPr lang="en-US" sz="1600" b="1" dirty="0">
                <a:solidFill>
                  <a:srgbClr val="182B54"/>
                </a:solidFill>
                <a:latin typeface="Arial" panose="020B0604020202020204" pitchFamily="34" charset="0"/>
                <a:cs typeface="Arial" panose="020B0604020202020204" pitchFamily="34" charset="0"/>
              </a:rPr>
              <a:t>and engineering </a:t>
            </a:r>
            <a:r>
              <a:rPr lang="en-US" sz="1600" b="1" dirty="0" smtClean="0">
                <a:solidFill>
                  <a:srgbClr val="182B54"/>
                </a:solidFill>
                <a:latin typeface="Arial" panose="020B0604020202020204" pitchFamily="34" charset="0"/>
                <a:cs typeface="Arial" panose="020B0604020202020204" pitchFamily="34" charset="0"/>
              </a:rPr>
              <a:t>services</a:t>
            </a:r>
            <a:endParaRPr lang="en-US" sz="1600" b="1" dirty="0">
              <a:solidFill>
                <a:srgbClr val="182B54"/>
              </a:solidFill>
              <a:latin typeface="Arial" panose="020B0604020202020204" pitchFamily="34" charset="0"/>
              <a:cs typeface="Arial" panose="020B0604020202020204" pitchFamily="34" charset="0"/>
            </a:endParaRPr>
          </a:p>
        </p:txBody>
      </p:sp>
      <p:sp>
        <p:nvSpPr>
          <p:cNvPr id="7" name="Espace réservé du texte 15"/>
          <p:cNvSpPr txBox="1">
            <a:spLocks/>
          </p:cNvSpPr>
          <p:nvPr/>
        </p:nvSpPr>
        <p:spPr bwMode="gray">
          <a:xfrm>
            <a:off x="2745499" y="1542763"/>
            <a:ext cx="2173997" cy="2323713"/>
          </a:xfrm>
          <a:prstGeom prst="roundRect">
            <a:avLst>
              <a:gd name="adj" fmla="val 6042"/>
            </a:avLst>
          </a:prstGeom>
          <a:noFill/>
          <a:ln>
            <a:solidFill>
              <a:srgbClr val="87CCC9"/>
            </a:solidFill>
          </a:ln>
        </p:spPr>
        <p:txBody>
          <a:bodyPr vert="horz" lIns="95995" tIns="95995" rIns="95995" bIns="95995" rtlCol="0" anchor="ctr" anchorCtr="0">
            <a:noAutofit/>
          </a:bodyPr>
          <a:lstStyle>
            <a:lvl1pPr marL="0" indent="0" algn="l" defTabSz="685800" rtl="0" eaLnBrk="1" latinLnBrk="0" hangingPunct="1">
              <a:lnSpc>
                <a:spcPct val="100000"/>
              </a:lnSpc>
              <a:spcBef>
                <a:spcPts val="0"/>
              </a:spcBef>
              <a:buFont typeface="Arial" pitchFamily="34" charset="0"/>
              <a:buNone/>
              <a:defRPr sz="825" kern="1200">
                <a:solidFill>
                  <a:schemeClr val="accent4"/>
                </a:solidFill>
                <a:latin typeface="+mn-lt"/>
                <a:ea typeface="+mn-ea"/>
                <a:cs typeface="+mn-cs"/>
              </a:defRPr>
            </a:lvl1pPr>
            <a:lvl2pPr marL="82154" indent="-82154" algn="l" defTabSz="685800" rtl="0" eaLnBrk="1" latinLnBrk="0" hangingPunct="1">
              <a:lnSpc>
                <a:spcPct val="100000"/>
              </a:lnSpc>
              <a:spcBef>
                <a:spcPts val="0"/>
              </a:spcBef>
              <a:buFont typeface="Arial" pitchFamily="34" charset="0"/>
              <a:buChar char="•"/>
              <a:defRPr sz="825" kern="1200">
                <a:solidFill>
                  <a:schemeClr val="accent4"/>
                </a:solidFill>
                <a:latin typeface="+mn-lt"/>
                <a:ea typeface="+mn-ea"/>
                <a:cs typeface="+mn-cs"/>
              </a:defRPr>
            </a:lvl2pPr>
            <a:lvl3pPr marL="0" indent="0" algn="l" defTabSz="685800" rtl="0" eaLnBrk="1" latinLnBrk="0" hangingPunct="1">
              <a:lnSpc>
                <a:spcPct val="100000"/>
              </a:lnSpc>
              <a:spcBef>
                <a:spcPts val="0"/>
              </a:spcBef>
              <a:buSzPct val="100000"/>
              <a:buFont typeface="Arial" pitchFamily="34" charset="0"/>
              <a:buNone/>
              <a:defRPr sz="825" kern="1200">
                <a:solidFill>
                  <a:schemeClr val="accent4"/>
                </a:solidFill>
                <a:latin typeface="+mn-lt"/>
                <a:ea typeface="+mn-ea"/>
                <a:cs typeface="+mn-cs"/>
              </a:defRPr>
            </a:lvl3pPr>
            <a:lvl4pPr marL="81000" indent="-81000" algn="l" defTabSz="685800" rtl="0" eaLnBrk="1" latinLnBrk="0" hangingPunct="1">
              <a:lnSpc>
                <a:spcPct val="100000"/>
              </a:lnSpc>
              <a:spcBef>
                <a:spcPts val="0"/>
              </a:spcBef>
              <a:buSzPct val="100000"/>
              <a:buFont typeface="Arial" pitchFamily="34" charset="0"/>
              <a:buChar char="•"/>
              <a:defRPr sz="825" kern="1200">
                <a:solidFill>
                  <a:schemeClr val="accent4"/>
                </a:solidFill>
                <a:latin typeface="+mn-lt"/>
                <a:ea typeface="+mn-ea"/>
                <a:cs typeface="+mn-cs"/>
              </a:defRPr>
            </a:lvl4pPr>
            <a:lvl5pPr marL="162000" indent="-81000" algn="l" defTabSz="685800" rtl="0" eaLnBrk="1" latinLnBrk="0" hangingPunct="1">
              <a:lnSpc>
                <a:spcPct val="100000"/>
              </a:lnSpc>
              <a:spcBef>
                <a:spcPts val="0"/>
              </a:spcBef>
              <a:buSzPct val="100000"/>
              <a:buFont typeface="Arial" pitchFamily="34" charset="0"/>
              <a:buChar char="•"/>
              <a:tabLst/>
              <a:defRPr sz="825"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gn="r">
              <a:buNone/>
            </a:pPr>
            <a:r>
              <a:rPr lang="en-US" sz="2400" b="1" dirty="0">
                <a:solidFill>
                  <a:srgbClr val="87CCC9"/>
                </a:solidFill>
                <a:latin typeface="Arial" panose="020B0604020202020204" pitchFamily="34" charset="0"/>
                <a:cs typeface="Arial" panose="020B0604020202020204" pitchFamily="34" charset="0"/>
              </a:rPr>
              <a:t>Aricent is a</a:t>
            </a:r>
            <a:br>
              <a:rPr lang="en-US" sz="2400" b="1" dirty="0">
                <a:solidFill>
                  <a:srgbClr val="87CCC9"/>
                </a:solidFill>
                <a:latin typeface="Arial" panose="020B0604020202020204" pitchFamily="34" charset="0"/>
                <a:cs typeface="Arial" panose="020B0604020202020204" pitchFamily="34" charset="0"/>
              </a:rPr>
            </a:br>
            <a:r>
              <a:rPr lang="en-US" sz="2400" b="1" dirty="0">
                <a:solidFill>
                  <a:srgbClr val="87CCC9"/>
                </a:solidFill>
                <a:latin typeface="Arial" panose="020B0604020202020204" pitchFamily="34" charset="0"/>
                <a:cs typeface="Arial" panose="020B0604020202020204" pitchFamily="34" charset="0"/>
              </a:rPr>
              <a:t>leading provider of ER&amp;D services</a:t>
            </a:r>
          </a:p>
        </p:txBody>
      </p:sp>
      <p:sp>
        <p:nvSpPr>
          <p:cNvPr id="8" name="Rectángulo 7"/>
          <p:cNvSpPr/>
          <p:nvPr/>
        </p:nvSpPr>
        <p:spPr>
          <a:xfrm>
            <a:off x="4779796" y="1542763"/>
            <a:ext cx="9541207" cy="2323713"/>
          </a:xfrm>
          <a:prstGeom prst="rect">
            <a:avLst/>
          </a:prstGeom>
          <a:ln>
            <a:noFill/>
          </a:ln>
        </p:spPr>
        <p:txBody>
          <a:bodyPr wrap="square">
            <a:spAutoFit/>
          </a:bodyPr>
          <a:lstStyle/>
          <a:p>
            <a:pPr marL="628650" lvl="1" indent="-171450">
              <a:spcAft>
                <a:spcPts val="800"/>
              </a:spcAft>
              <a:buFont typeface="Arial" panose="020B0604020202020204" pitchFamily="34" charset="0"/>
              <a:buChar char="•"/>
            </a:pPr>
            <a:r>
              <a:rPr lang="en-US" sz="1000" b="1" dirty="0">
                <a:solidFill>
                  <a:srgbClr val="182B54"/>
                </a:solidFill>
                <a:latin typeface="Arial" panose="020B0604020202020204" pitchFamily="34" charset="0"/>
                <a:cs typeface="Arial" panose="020B0604020202020204" pitchFamily="34" charset="0"/>
              </a:rPr>
              <a:t>Global engineering services and design leader </a:t>
            </a:r>
            <a:endParaRPr lang="en-US" sz="1000" b="1" dirty="0" smtClean="0">
              <a:solidFill>
                <a:srgbClr val="182B54"/>
              </a:solidFill>
              <a:latin typeface="Arial" panose="020B0604020202020204" pitchFamily="34" charset="0"/>
              <a:cs typeface="Arial" panose="020B0604020202020204" pitchFamily="34" charset="0"/>
            </a:endParaRPr>
          </a:p>
          <a:p>
            <a:pPr lvl="1">
              <a:lnSpc>
                <a:spcPct val="150000"/>
              </a:lnSpc>
            </a:pPr>
            <a:r>
              <a:rPr lang="en-US" sz="1000" b="1" dirty="0" smtClean="0">
                <a:solidFill>
                  <a:srgbClr val="182B54"/>
                </a:solidFill>
                <a:latin typeface="Arial" panose="020B0604020202020204" pitchFamily="34" charset="0"/>
                <a:cs typeface="Arial" panose="020B0604020202020204" pitchFamily="34" charset="0"/>
              </a:rPr>
              <a:t>Key business differentiators:</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World class design and customer experience capabilities</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Deep expertise in key emerging technologies</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Scalable and industrialized delivery model</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Market leader in shaping transformational deals with clients</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Successful IP-based model</a:t>
            </a:r>
          </a:p>
          <a:p>
            <a:pPr marL="594769" lvl="4" indent="-351358">
              <a:buFont typeface="Arial" pitchFamily="34" charset="0"/>
              <a:buChar char="−"/>
            </a:pPr>
            <a:r>
              <a:rPr lang="en-US" sz="1000" dirty="0" smtClean="0">
                <a:solidFill>
                  <a:srgbClr val="182B54"/>
                </a:solidFill>
                <a:latin typeface="Arial" panose="020B0604020202020204" pitchFamily="34" charset="0"/>
                <a:cs typeface="Arial" panose="020B0604020202020204" pitchFamily="34" charset="0"/>
              </a:rPr>
              <a:t>Long-standing relationships with top technology market leaders</a:t>
            </a:r>
          </a:p>
          <a:p>
            <a:pPr marL="287835" lvl="4" indent="-165084">
              <a:buFont typeface="Arial" pitchFamily="34" charset="0"/>
              <a:buChar char="−"/>
            </a:pPr>
            <a:endParaRPr lang="en-US" sz="1000" b="1" dirty="0" smtClean="0">
              <a:solidFill>
                <a:srgbClr val="182B54"/>
              </a:solidFill>
              <a:latin typeface="Arial" panose="020B0604020202020204" pitchFamily="34" charset="0"/>
              <a:cs typeface="Arial" panose="020B0604020202020204" pitchFamily="34" charset="0"/>
            </a:endParaRPr>
          </a:p>
          <a:p>
            <a:pPr marL="628650" lvl="1" indent="-171450">
              <a:spcAft>
                <a:spcPts val="800"/>
              </a:spcAft>
              <a:buFont typeface="Arial" panose="020B0604020202020204" pitchFamily="34" charset="0"/>
              <a:buChar char="•"/>
            </a:pPr>
            <a:r>
              <a:rPr lang="en-US" sz="1000" dirty="0">
                <a:solidFill>
                  <a:srgbClr val="182B54"/>
                </a:solidFill>
                <a:latin typeface="Arial" panose="020B0604020202020204" pitchFamily="34" charset="0"/>
                <a:cs typeface="Arial" panose="020B0604020202020204" pitchFamily="34" charset="0"/>
              </a:rPr>
              <a:t>Close to </a:t>
            </a:r>
            <a:r>
              <a:rPr lang="en-US" sz="1000" b="1" dirty="0">
                <a:solidFill>
                  <a:srgbClr val="182B54"/>
                </a:solidFill>
                <a:latin typeface="Arial" panose="020B0604020202020204" pitchFamily="34" charset="0"/>
                <a:cs typeface="Arial" panose="020B0604020202020204" pitchFamily="34" charset="0"/>
              </a:rPr>
              <a:t>70% of revenues in the North American </a:t>
            </a:r>
            <a:r>
              <a:rPr lang="en-US" sz="1000" dirty="0">
                <a:solidFill>
                  <a:srgbClr val="182B54"/>
                </a:solidFill>
                <a:latin typeface="Arial" panose="020B0604020202020204" pitchFamily="34" charset="0"/>
                <a:cs typeface="Arial" panose="020B0604020202020204" pitchFamily="34" charset="0"/>
              </a:rPr>
              <a:t>market</a:t>
            </a:r>
          </a:p>
          <a:p>
            <a:pPr marL="628650" lvl="1" indent="-171450">
              <a:spcAft>
                <a:spcPts val="800"/>
              </a:spcAft>
              <a:buFont typeface="Arial" panose="020B0604020202020204" pitchFamily="34" charset="0"/>
              <a:buChar char="•"/>
            </a:pPr>
            <a:r>
              <a:rPr lang="en-US" sz="1000" b="1" dirty="0">
                <a:solidFill>
                  <a:srgbClr val="182B54"/>
                </a:solidFill>
                <a:latin typeface="Arial" panose="020B0604020202020204" pitchFamily="34" charset="0"/>
                <a:cs typeface="Arial" panose="020B0604020202020204" pitchFamily="34" charset="0"/>
              </a:rPr>
              <a:t>Strong leadership team</a:t>
            </a:r>
            <a:r>
              <a:rPr lang="en-US" sz="1000" dirty="0">
                <a:solidFill>
                  <a:srgbClr val="182B54"/>
                </a:solidFill>
                <a:latin typeface="Arial" panose="020B0604020202020204" pitchFamily="34" charset="0"/>
                <a:cs typeface="Arial" panose="020B0604020202020204" pitchFamily="34" charset="0"/>
              </a:rPr>
              <a:t> with deep expertise and longstanding </a:t>
            </a:r>
            <a:r>
              <a:rPr lang="en-US" sz="1000" dirty="0" smtClean="0">
                <a:solidFill>
                  <a:srgbClr val="182B54"/>
                </a:solidFill>
                <a:latin typeface="Arial" panose="020B0604020202020204" pitchFamily="34" charset="0"/>
                <a:cs typeface="Arial" panose="020B0604020202020204" pitchFamily="34" charset="0"/>
              </a:rPr>
              <a:t>experience</a:t>
            </a:r>
          </a:p>
          <a:p>
            <a:pPr lvl="1">
              <a:spcAft>
                <a:spcPts val="800"/>
              </a:spcAft>
            </a:pPr>
            <a:r>
              <a:rPr lang="en-US" sz="1000" dirty="0" smtClean="0">
                <a:solidFill>
                  <a:srgbClr val="182B54"/>
                </a:solidFill>
                <a:latin typeface="Arial" panose="020B0604020202020204" pitchFamily="34" charset="0"/>
                <a:cs typeface="Arial" panose="020B0604020202020204" pitchFamily="34" charset="0"/>
              </a:rPr>
              <a:t> </a:t>
            </a:r>
            <a:r>
              <a:rPr lang="en-US" sz="1000" dirty="0">
                <a:solidFill>
                  <a:srgbClr val="182B54"/>
                </a:solidFill>
                <a:latin typeface="Arial" panose="020B0604020202020204" pitchFamily="34" charset="0"/>
                <a:cs typeface="Arial" panose="020B0604020202020204" pitchFamily="34" charset="0"/>
              </a:rPr>
              <a:t>in large-scale organizations</a:t>
            </a:r>
            <a:endParaRPr lang="en-US" sz="1000" b="1" dirty="0">
              <a:solidFill>
                <a:srgbClr val="182B54"/>
              </a:solidFill>
              <a:latin typeface="Arial" panose="020B0604020202020204" pitchFamily="34" charset="0"/>
              <a:cs typeface="Arial" panose="020B0604020202020204" pitchFamily="34" charset="0"/>
            </a:endParaRPr>
          </a:p>
        </p:txBody>
      </p:sp>
      <p:sp>
        <p:nvSpPr>
          <p:cNvPr id="9" name="Espace réservé du texte 9"/>
          <p:cNvSpPr txBox="1">
            <a:spLocks/>
          </p:cNvSpPr>
          <p:nvPr/>
        </p:nvSpPr>
        <p:spPr>
          <a:xfrm>
            <a:off x="1487771" y="4951784"/>
            <a:ext cx="9076757" cy="1639501"/>
          </a:xfrm>
          <a:prstGeom prst="roundRect">
            <a:avLst>
              <a:gd name="adj" fmla="val 8179"/>
            </a:avLst>
          </a:prstGeom>
          <a:noFill/>
          <a:ln w="6350">
            <a:noFill/>
          </a:ln>
        </p:spPr>
        <p:txBody>
          <a:bodyPr vert="horz" lIns="60956" tIns="121912" rIns="60956" bIns="121912" rtlCol="0" anchor="ctr" anchorCtr="0">
            <a:noAutofit/>
          </a:bodyPr>
          <a:lst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4" indent="0" algn="ctr">
              <a:spcAft>
                <a:spcPts val="800"/>
              </a:spcAft>
              <a:buNone/>
            </a:pPr>
            <a:r>
              <a:rPr lang="en-US" sz="1400" dirty="0">
                <a:solidFill>
                  <a:srgbClr val="182B54"/>
                </a:solidFill>
                <a:latin typeface="Arial" panose="020B0604020202020204" pitchFamily="34" charset="0"/>
                <a:cs typeface="Arial" panose="020B0604020202020204" pitchFamily="34" charset="0"/>
              </a:rPr>
              <a:t>24 engineering centers and design studios worldwide </a:t>
            </a:r>
          </a:p>
          <a:p>
            <a:pPr marL="0" lvl="4" indent="0" algn="ctr">
              <a:spcAft>
                <a:spcPts val="800"/>
              </a:spcAft>
              <a:buNone/>
            </a:pPr>
            <a:r>
              <a:rPr lang="en-US" sz="1400" dirty="0">
                <a:solidFill>
                  <a:srgbClr val="182B54"/>
                </a:solidFill>
                <a:latin typeface="Arial" panose="020B0604020202020204" pitchFamily="34" charset="0"/>
                <a:cs typeface="Arial" panose="020B0604020202020204" pitchFamily="34" charset="0"/>
              </a:rPr>
              <a:t>Premier capabilities in India (8,500 engineers)</a:t>
            </a:r>
          </a:p>
          <a:p>
            <a:pPr marL="0" lvl="4" indent="0" algn="ctr">
              <a:spcAft>
                <a:spcPts val="800"/>
              </a:spcAft>
              <a:buNone/>
            </a:pPr>
            <a:r>
              <a:rPr lang="en-US" sz="1400" dirty="0">
                <a:solidFill>
                  <a:srgbClr val="182B54"/>
                </a:solidFill>
                <a:latin typeface="Arial" panose="020B0604020202020204" pitchFamily="34" charset="0"/>
                <a:cs typeface="Arial" panose="020B0604020202020204" pitchFamily="34" charset="0"/>
              </a:rPr>
              <a:t>~10,500 employees of which:</a:t>
            </a:r>
          </a:p>
          <a:p>
            <a:pPr marL="122756" lvl="4" indent="0" algn="ctr">
              <a:buNone/>
            </a:pPr>
            <a:r>
              <a:rPr lang="en-US" dirty="0" smtClean="0">
                <a:solidFill>
                  <a:srgbClr val="182B54"/>
                </a:solidFill>
                <a:latin typeface="Arial" panose="020B0604020202020204" pitchFamily="34" charset="0"/>
                <a:cs typeface="Arial" panose="020B0604020202020204" pitchFamily="34" charset="0"/>
              </a:rPr>
              <a:t>~ 9,200 </a:t>
            </a:r>
            <a:r>
              <a:rPr lang="en-US" dirty="0">
                <a:solidFill>
                  <a:srgbClr val="182B54"/>
                </a:solidFill>
                <a:latin typeface="Arial" panose="020B0604020202020204" pitchFamily="34" charset="0"/>
                <a:cs typeface="Arial" panose="020B0604020202020204" pitchFamily="34" charset="0"/>
              </a:rPr>
              <a:t>engineers</a:t>
            </a:r>
          </a:p>
          <a:p>
            <a:pPr marL="122756" lvl="4" indent="0" algn="ctr">
              <a:buNone/>
            </a:pPr>
            <a:r>
              <a:rPr lang="en-US" dirty="0" smtClean="0">
                <a:solidFill>
                  <a:srgbClr val="182B54"/>
                </a:solidFill>
                <a:latin typeface="Arial" panose="020B0604020202020204" pitchFamily="34" charset="0"/>
                <a:cs typeface="Arial" panose="020B0604020202020204" pitchFamily="34" charset="0"/>
              </a:rPr>
              <a:t>~ 600 </a:t>
            </a:r>
            <a:r>
              <a:rPr lang="en-US" dirty="0">
                <a:solidFill>
                  <a:srgbClr val="182B54"/>
                </a:solidFill>
                <a:latin typeface="Arial" panose="020B0604020202020204" pitchFamily="34" charset="0"/>
                <a:cs typeface="Arial" panose="020B0604020202020204" pitchFamily="34" charset="0"/>
              </a:rPr>
              <a:t>designers</a:t>
            </a:r>
          </a:p>
        </p:txBody>
      </p:sp>
      <p:sp>
        <p:nvSpPr>
          <p:cNvPr id="10" name="Espace réservé du texte 15"/>
          <p:cNvSpPr txBox="1">
            <a:spLocks/>
          </p:cNvSpPr>
          <p:nvPr/>
        </p:nvSpPr>
        <p:spPr bwMode="gray">
          <a:xfrm>
            <a:off x="-1" y="4032960"/>
            <a:ext cx="12191999" cy="911585"/>
          </a:xfrm>
          <a:prstGeom prst="roundRect">
            <a:avLst>
              <a:gd name="adj" fmla="val 6523"/>
            </a:avLst>
          </a:prstGeom>
          <a:noFill/>
          <a:ln>
            <a:noFill/>
          </a:ln>
        </p:spPr>
        <p:txBody>
          <a:bodyPr vert="horz" lIns="95995" tIns="95995" rIns="95995" bIns="95995" rtlCol="0" anchor="ctr" anchorCtr="0">
            <a:noAutofit/>
          </a:bodyPr>
          <a:lstStyle>
            <a:lvl1pPr marL="0" indent="0" algn="l" defTabSz="685800" rtl="0" eaLnBrk="1" latinLnBrk="0" hangingPunct="1">
              <a:lnSpc>
                <a:spcPct val="100000"/>
              </a:lnSpc>
              <a:spcBef>
                <a:spcPts val="0"/>
              </a:spcBef>
              <a:buFont typeface="Arial" pitchFamily="34" charset="0"/>
              <a:buNone/>
              <a:defRPr sz="825" kern="1200">
                <a:solidFill>
                  <a:schemeClr val="accent4"/>
                </a:solidFill>
                <a:latin typeface="+mn-lt"/>
                <a:ea typeface="+mn-ea"/>
                <a:cs typeface="+mn-cs"/>
              </a:defRPr>
            </a:lvl1pPr>
            <a:lvl2pPr marL="82154" indent="-82154" algn="l" defTabSz="685800" rtl="0" eaLnBrk="1" latinLnBrk="0" hangingPunct="1">
              <a:lnSpc>
                <a:spcPct val="100000"/>
              </a:lnSpc>
              <a:spcBef>
                <a:spcPts val="0"/>
              </a:spcBef>
              <a:buFont typeface="Arial" pitchFamily="34" charset="0"/>
              <a:buChar char="•"/>
              <a:defRPr sz="825" kern="1200">
                <a:solidFill>
                  <a:schemeClr val="accent4"/>
                </a:solidFill>
                <a:latin typeface="+mn-lt"/>
                <a:ea typeface="+mn-ea"/>
                <a:cs typeface="+mn-cs"/>
              </a:defRPr>
            </a:lvl2pPr>
            <a:lvl3pPr marL="0" indent="0" algn="l" defTabSz="685800" rtl="0" eaLnBrk="1" latinLnBrk="0" hangingPunct="1">
              <a:lnSpc>
                <a:spcPct val="100000"/>
              </a:lnSpc>
              <a:spcBef>
                <a:spcPts val="0"/>
              </a:spcBef>
              <a:buSzPct val="100000"/>
              <a:buFont typeface="Arial" pitchFamily="34" charset="0"/>
              <a:buNone/>
              <a:defRPr sz="825" kern="1200">
                <a:solidFill>
                  <a:schemeClr val="accent4"/>
                </a:solidFill>
                <a:latin typeface="+mn-lt"/>
                <a:ea typeface="+mn-ea"/>
                <a:cs typeface="+mn-cs"/>
              </a:defRPr>
            </a:lvl3pPr>
            <a:lvl4pPr marL="81000" indent="-81000" algn="l" defTabSz="685800" rtl="0" eaLnBrk="1" latinLnBrk="0" hangingPunct="1">
              <a:lnSpc>
                <a:spcPct val="100000"/>
              </a:lnSpc>
              <a:spcBef>
                <a:spcPts val="0"/>
              </a:spcBef>
              <a:buSzPct val="100000"/>
              <a:buFont typeface="Arial" pitchFamily="34" charset="0"/>
              <a:buChar char="•"/>
              <a:defRPr sz="825" kern="1200">
                <a:solidFill>
                  <a:schemeClr val="accent4"/>
                </a:solidFill>
                <a:latin typeface="+mn-lt"/>
                <a:ea typeface="+mn-ea"/>
                <a:cs typeface="+mn-cs"/>
              </a:defRPr>
            </a:lvl4pPr>
            <a:lvl5pPr marL="162000" indent="-81000" algn="l" defTabSz="685800" rtl="0" eaLnBrk="1" latinLnBrk="0" hangingPunct="1">
              <a:lnSpc>
                <a:spcPct val="100000"/>
              </a:lnSpc>
              <a:spcBef>
                <a:spcPts val="0"/>
              </a:spcBef>
              <a:buSzPct val="100000"/>
              <a:buFont typeface="Arial" pitchFamily="34" charset="0"/>
              <a:buChar char="•"/>
              <a:tabLst/>
              <a:defRPr sz="825"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gn="ctr">
              <a:buNone/>
            </a:pPr>
            <a:r>
              <a:rPr lang="en-US" sz="5350" b="1" dirty="0" smtClean="0">
                <a:solidFill>
                  <a:srgbClr val="182B54"/>
                </a:solidFill>
                <a:latin typeface="Arial" panose="020B0604020202020204" pitchFamily="34" charset="0"/>
                <a:cs typeface="Arial" panose="020B0604020202020204" pitchFamily="34" charset="0"/>
              </a:rPr>
              <a:t>Global delivery </a:t>
            </a:r>
            <a:r>
              <a:rPr lang="en-US" sz="5350" b="1" dirty="0">
                <a:solidFill>
                  <a:srgbClr val="182B54"/>
                </a:solidFill>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91090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2146300"/>
            <a:ext cx="12192000" cy="2171700"/>
          </a:xfrm>
          <a:prstGeom prst="rect">
            <a:avLst/>
          </a:prstGeom>
          <a:solidFill>
            <a:srgbClr val="B7E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1397000" y="2539652"/>
            <a:ext cx="9398000" cy="1384995"/>
          </a:xfrm>
          <a:prstGeom prst="rect">
            <a:avLst/>
          </a:prstGeom>
          <a:noFill/>
        </p:spPr>
        <p:txBody>
          <a:bodyPr wrap="square" rtlCol="0">
            <a:spAutoFit/>
          </a:bodyPr>
          <a:lstStyle/>
          <a:p>
            <a:pPr algn="ctr"/>
            <a:r>
              <a:rPr lang="es-ES" sz="2800" b="1" dirty="0" smtClean="0">
                <a:solidFill>
                  <a:srgbClr val="182B54"/>
                </a:solidFill>
                <a:latin typeface="Arial" panose="020B0604020202020204" pitchFamily="34" charset="0"/>
                <a:cs typeface="Arial" panose="020B0604020202020204" pitchFamily="34" charset="0"/>
              </a:rPr>
              <a:t>ALTRAN SPAIN</a:t>
            </a:r>
          </a:p>
          <a:p>
            <a:pPr algn="ctr"/>
            <a:r>
              <a:rPr lang="es-ES" sz="2800" b="1" dirty="0" smtClean="0">
                <a:solidFill>
                  <a:srgbClr val="182B54"/>
                </a:solidFill>
                <a:latin typeface="Arial" panose="020B0604020202020204" pitchFamily="34" charset="0"/>
                <a:cs typeface="Arial" panose="020B0604020202020204" pitchFamily="34" charset="0"/>
              </a:rPr>
              <a:t>ALTRAN &amp; AIRBUS GROUP IN SPAIN </a:t>
            </a:r>
          </a:p>
          <a:p>
            <a:pPr algn="ctr"/>
            <a:r>
              <a:rPr lang="es-ES" sz="2800" b="1" dirty="0" smtClean="0">
                <a:solidFill>
                  <a:srgbClr val="182B54"/>
                </a:solidFill>
                <a:latin typeface="Arial" panose="020B0604020202020204" pitchFamily="34" charset="0"/>
                <a:cs typeface="Arial" panose="020B0604020202020204" pitchFamily="34" charset="0"/>
              </a:rPr>
              <a:t>ALTRAN &amp; AIRBUS DS IN SPAIN  </a:t>
            </a:r>
            <a:endParaRPr lang="es-ES" sz="2800" b="1" dirty="0">
              <a:solidFill>
                <a:srgbClr val="182B54"/>
              </a:solidFill>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96095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2146300"/>
            <a:ext cx="12192000" cy="2171700"/>
          </a:xfrm>
          <a:prstGeom prst="rect">
            <a:avLst/>
          </a:prstGeom>
          <a:solidFill>
            <a:srgbClr val="B7E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2882900" y="2970540"/>
            <a:ext cx="6426200" cy="523220"/>
          </a:xfrm>
          <a:prstGeom prst="rect">
            <a:avLst/>
          </a:prstGeom>
          <a:noFill/>
        </p:spPr>
        <p:txBody>
          <a:bodyPr wrap="square" rtlCol="0">
            <a:spAutoFit/>
          </a:bodyPr>
          <a:lstStyle/>
          <a:p>
            <a:pPr algn="ctr"/>
            <a:r>
              <a:rPr lang="es-ES" sz="2800" b="1" dirty="0" smtClean="0">
                <a:solidFill>
                  <a:srgbClr val="182B54"/>
                </a:solidFill>
                <a:latin typeface="Arial" panose="020B0604020202020204" pitchFamily="34" charset="0"/>
                <a:cs typeface="Arial" panose="020B0604020202020204" pitchFamily="34" charset="0"/>
              </a:rPr>
              <a:t>EXECUTIVE SUMMARY  </a:t>
            </a:r>
            <a:endParaRPr lang="es-ES" sz="2800" b="1" dirty="0">
              <a:solidFill>
                <a:srgbClr val="182B54"/>
              </a:solidFill>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380622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 y="0"/>
            <a:ext cx="121920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pic>
        <p:nvPicPr>
          <p:cNvPr id="5" name="Image 9"/>
          <p:cNvPicPr>
            <a:picLocks noChangeAspect="1"/>
          </p:cNvPicPr>
          <p:nvPr/>
        </p:nvPicPr>
        <p:blipFill rotWithShape="1">
          <a:blip r:embed="rId2" cstate="screen">
            <a:lum bright="100000" contrast="-73000"/>
            <a:extLst>
              <a:ext uri="{28A0092B-C50C-407E-A947-70E740481C1C}">
                <a14:useLocalDpi xmlns:a14="http://schemas.microsoft.com/office/drawing/2010/main"/>
              </a:ext>
            </a:extLst>
          </a:blip>
          <a:srcRect l="56074" t="38393" r="24580" b="46371"/>
          <a:stretch/>
        </p:blipFill>
        <p:spPr>
          <a:xfrm>
            <a:off x="2463256" y="625576"/>
            <a:ext cx="7265489" cy="5606847"/>
          </a:xfrm>
          <a:prstGeom prst="rect">
            <a:avLst/>
          </a:prstGeom>
        </p:spPr>
      </p:pic>
      <p:sp>
        <p:nvSpPr>
          <p:cNvPr id="13" name="Rectángulo 12"/>
          <p:cNvSpPr/>
          <p:nvPr/>
        </p:nvSpPr>
        <p:spPr>
          <a:xfrm>
            <a:off x="1" y="-1"/>
            <a:ext cx="12192000"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4" name="ZoneTexte 32"/>
          <p:cNvSpPr txBox="1"/>
          <p:nvPr/>
        </p:nvSpPr>
        <p:spPr>
          <a:xfrm>
            <a:off x="856278" y="2052464"/>
            <a:ext cx="3223679" cy="104644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rPr>
              <a:t>TURNOVER 2017</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FFFFFF"/>
                </a:solidFill>
                <a:effectLst/>
                <a:uLnTx/>
                <a:uFillTx/>
                <a:latin typeface="Arial"/>
                <a:ea typeface="+mn-ea"/>
                <a:cs typeface="+mn-cs"/>
              </a:rPr>
              <a:t>215m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sp>
        <p:nvSpPr>
          <p:cNvPr id="15" name="ZoneTexte 56"/>
          <p:cNvSpPr txBox="1"/>
          <p:nvPr/>
        </p:nvSpPr>
        <p:spPr>
          <a:xfrm>
            <a:off x="856278" y="2927811"/>
            <a:ext cx="3001672" cy="110799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rPr>
              <a:t>EMPLOYEES 2017</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a:ea typeface="+mn-ea"/>
                <a:cs typeface="+mn-cs"/>
              </a:rPr>
              <a:t>3.600+</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sp>
        <p:nvSpPr>
          <p:cNvPr id="16" name="ZoneTexte 62"/>
          <p:cNvSpPr txBox="1"/>
          <p:nvPr/>
        </p:nvSpPr>
        <p:spPr>
          <a:xfrm>
            <a:off x="856278" y="3763820"/>
            <a:ext cx="4928827" cy="116955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rPr>
              <a:t>OFFICES</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FFFFFF"/>
                </a:solidFill>
                <a:effectLst/>
                <a:uLnTx/>
                <a:uFillTx/>
                <a:latin typeface="Arial"/>
                <a:ea typeface="+mn-ea"/>
                <a:cs typeface="+mn-cs"/>
              </a:rPr>
              <a:t>6</a:t>
            </a:r>
            <a:r>
              <a:rPr kumimoji="0" lang="en-GB" sz="4800" b="0" i="0" u="none" strike="noStrike" kern="1200" cap="none" spc="0" normalizeH="0" baseline="0" noProof="0" dirty="0">
                <a:ln>
                  <a:noFill/>
                </a:ln>
                <a:solidFill>
                  <a:srgbClr val="FFFFFF"/>
                </a:solidFill>
                <a:effectLst/>
                <a:uLnTx/>
                <a:uFillTx/>
                <a:latin typeface="Arial"/>
                <a:ea typeface="+mn-ea"/>
                <a:cs typeface="+mn-cs"/>
              </a:rPr>
              <a:t> </a:t>
            </a:r>
            <a:r>
              <a:rPr kumimoji="0" lang="en-GB" b="1" i="0" u="none" strike="noStrike" kern="1200" cap="none" spc="0" normalizeH="0" baseline="0" noProof="0" dirty="0">
                <a:ln>
                  <a:noFill/>
                </a:ln>
                <a:solidFill>
                  <a:srgbClr val="FFFFFF"/>
                </a:solidFill>
                <a:effectLst/>
                <a:uLnTx/>
                <a:uFillTx/>
                <a:latin typeface="Lucida Bright" panose="02040602050505020304" pitchFamily="18" charset="0"/>
                <a:ea typeface="+mn-ea"/>
                <a:cs typeface="+mn-cs"/>
              </a:rPr>
              <a:t>Headquarters</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cxnSp>
        <p:nvCxnSpPr>
          <p:cNvPr id="17" name="Conector recto 16"/>
          <p:cNvCxnSpPr/>
          <p:nvPr/>
        </p:nvCxnSpPr>
        <p:spPr>
          <a:xfrm>
            <a:off x="411778" y="1053051"/>
            <a:ext cx="0" cy="5138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823556" y="968459"/>
            <a:ext cx="6426200" cy="646331"/>
          </a:xfrm>
          <a:prstGeom prst="rect">
            <a:avLst/>
          </a:prstGeom>
          <a:noFill/>
        </p:spPr>
        <p:txBody>
          <a:bodyPr wrap="square" rtlCol="0">
            <a:spAutoFit/>
          </a:bodyPr>
          <a:lstStyle/>
          <a:p>
            <a:r>
              <a:rPr lang="es-ES" sz="3600" b="1" dirty="0" smtClean="0">
                <a:solidFill>
                  <a:srgbClr val="182B54"/>
                </a:solidFill>
                <a:latin typeface="Arial" panose="020B0604020202020204" pitchFamily="34" charset="0"/>
                <a:cs typeface="Arial" panose="020B0604020202020204" pitchFamily="34" charset="0"/>
              </a:rPr>
              <a:t>ALTRAN SPAIN </a:t>
            </a:r>
            <a:endParaRPr lang="es-ES" sz="3600" b="1" dirty="0">
              <a:solidFill>
                <a:srgbClr val="182B54"/>
              </a:solidFill>
              <a:latin typeface="Arial" panose="020B0604020202020204" pitchFamily="34" charset="0"/>
              <a:cs typeface="Arial" panose="020B0604020202020204" pitchFamily="34" charset="0"/>
            </a:endParaRPr>
          </a:p>
        </p:txBody>
      </p:sp>
      <p:sp>
        <p:nvSpPr>
          <p:cNvPr id="10" name="Rectángulo 9"/>
          <p:cNvSpPr/>
          <p:nvPr/>
        </p:nvSpPr>
        <p:spPr>
          <a:xfrm>
            <a:off x="5431936" y="1053050"/>
            <a:ext cx="6201264" cy="2515649"/>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431936" y="3675546"/>
            <a:ext cx="6201264" cy="2515649"/>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p:nvSpPr>
        <p:spPr>
          <a:xfrm>
            <a:off x="5593456" y="1223294"/>
            <a:ext cx="3087255" cy="646331"/>
          </a:xfrm>
          <a:prstGeom prst="rect">
            <a:avLst/>
          </a:prstGeom>
        </p:spPr>
        <p:txBody>
          <a:bodyPr wrap="none">
            <a:spAutoFit/>
          </a:bodyPr>
          <a:lstStyle/>
          <a:p>
            <a:r>
              <a:rPr lang="es-ES" b="1" dirty="0">
                <a:solidFill>
                  <a:srgbClr val="182B54"/>
                </a:solidFill>
                <a:latin typeface="Arial" panose="020B0604020202020204" pitchFamily="34" charset="0"/>
                <a:cs typeface="Arial" panose="020B0604020202020204" pitchFamily="34" charset="0"/>
              </a:rPr>
              <a:t>ALTRAN &amp; </a:t>
            </a:r>
            <a:endParaRPr lang="es-ES" b="1" dirty="0" smtClean="0">
              <a:solidFill>
                <a:srgbClr val="182B54"/>
              </a:solidFill>
              <a:latin typeface="Arial" panose="020B0604020202020204" pitchFamily="34" charset="0"/>
              <a:cs typeface="Arial" panose="020B0604020202020204" pitchFamily="34" charset="0"/>
            </a:endParaRPr>
          </a:p>
          <a:p>
            <a:r>
              <a:rPr lang="es-ES" b="1" dirty="0" smtClean="0">
                <a:solidFill>
                  <a:srgbClr val="182B54"/>
                </a:solidFill>
                <a:latin typeface="Arial" panose="020B0604020202020204" pitchFamily="34" charset="0"/>
                <a:cs typeface="Arial" panose="020B0604020202020204" pitchFamily="34" charset="0"/>
              </a:rPr>
              <a:t>AIRBUS </a:t>
            </a:r>
            <a:r>
              <a:rPr lang="es-ES" b="1" dirty="0">
                <a:solidFill>
                  <a:srgbClr val="182B54"/>
                </a:solidFill>
                <a:latin typeface="Arial" panose="020B0604020202020204" pitchFamily="34" charset="0"/>
                <a:cs typeface="Arial" panose="020B0604020202020204" pitchFamily="34" charset="0"/>
              </a:rPr>
              <a:t>GROUP IN SPAIN </a:t>
            </a:r>
          </a:p>
        </p:txBody>
      </p:sp>
      <p:sp>
        <p:nvSpPr>
          <p:cNvPr id="19" name="ZoneTexte 32"/>
          <p:cNvSpPr txBox="1"/>
          <p:nvPr/>
        </p:nvSpPr>
        <p:spPr>
          <a:xfrm>
            <a:off x="5653943" y="2316318"/>
            <a:ext cx="3223679" cy="1046440"/>
          </a:xfrm>
          <a:prstGeom prst="rect">
            <a:avLst/>
          </a:prstGeom>
          <a:noFill/>
        </p:spPr>
        <p:txBody>
          <a:bodyPr wrap="square" lIns="0" tIns="0" rIns="0" bIns="0" rtlCol="0">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182B54"/>
                </a:solidFill>
                <a:effectLst/>
                <a:uLnTx/>
                <a:uFillTx/>
                <a:latin typeface="Arial" panose="020B0604020202020204" pitchFamily="34" charset="0"/>
                <a:cs typeface="Arial" panose="020B0604020202020204" pitchFamily="34" charset="0"/>
              </a:rPr>
              <a:t>TURNOVER 2017</a:t>
            </a:r>
          </a:p>
          <a:p>
            <a:pPr marL="0" marR="0" lvl="0" indent="0" defTabSz="1219170" rtl="0" eaLnBrk="1" fontAlgn="auto" latinLnBrk="0" hangingPunct="1">
              <a:lnSpc>
                <a:spcPct val="100000"/>
              </a:lnSpc>
              <a:spcBef>
                <a:spcPts val="0"/>
              </a:spcBef>
              <a:spcAft>
                <a:spcPts val="0"/>
              </a:spcAft>
              <a:buClrTx/>
              <a:buSzTx/>
              <a:buFontTx/>
              <a:buNone/>
              <a:tabLst/>
              <a:defRPr/>
            </a:pPr>
            <a:r>
              <a:rPr lang="en-GB" sz="4000" b="1" dirty="0" smtClean="0">
                <a:solidFill>
                  <a:srgbClr val="182B54"/>
                </a:solidFill>
                <a:latin typeface="Arial"/>
              </a:rPr>
              <a:t>45</a:t>
            </a:r>
            <a:r>
              <a:rPr kumimoji="0" lang="en-GB" sz="4000" b="1" i="0" u="none" strike="noStrike" kern="1200" cap="none" spc="0" normalizeH="0" baseline="0" noProof="0" dirty="0" smtClean="0">
                <a:ln>
                  <a:noFill/>
                </a:ln>
                <a:solidFill>
                  <a:srgbClr val="182B54"/>
                </a:solidFill>
                <a:effectLst/>
                <a:uLnTx/>
                <a:uFillTx/>
                <a:latin typeface="Arial"/>
                <a:ea typeface="+mn-ea"/>
                <a:cs typeface="+mn-cs"/>
              </a:rPr>
              <a:t>m </a:t>
            </a:r>
            <a:r>
              <a:rPr kumimoji="0" lang="en-GB" sz="4000" b="1" i="0" u="none" strike="noStrike" kern="1200" cap="none" spc="0" normalizeH="0" baseline="0" noProof="0" dirty="0">
                <a:ln>
                  <a:noFill/>
                </a:ln>
                <a:solidFill>
                  <a:srgbClr val="182B54"/>
                </a:solidFill>
                <a:effectLst/>
                <a:uLnTx/>
                <a:uFillTx/>
                <a:latin typeface="Arial"/>
                <a:ea typeface="+mn-ea"/>
                <a:cs typeface="+mn-cs"/>
              </a:rPr>
              <a:t>€</a:t>
            </a: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sp>
        <p:nvSpPr>
          <p:cNvPr id="20" name="ZoneTexte 32"/>
          <p:cNvSpPr txBox="1"/>
          <p:nvPr/>
        </p:nvSpPr>
        <p:spPr>
          <a:xfrm>
            <a:off x="8993274" y="2100874"/>
            <a:ext cx="2861933" cy="1261884"/>
          </a:xfrm>
          <a:prstGeom prst="rect">
            <a:avLst/>
          </a:prstGeom>
          <a:noFill/>
        </p:spPr>
        <p:txBody>
          <a:bodyPr wrap="square" lIns="0" tIns="0" rIns="0" bIns="0" rtlCol="0">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lang="en-GB" sz="1400" b="1" kern="0" spc="133" dirty="0" smtClean="0">
                <a:solidFill>
                  <a:srgbClr val="182B54"/>
                </a:solidFill>
                <a:latin typeface="Arial" panose="020B0604020202020204" pitchFamily="34" charset="0"/>
                <a:cs typeface="Arial" panose="020B0604020202020204" pitchFamily="34" charset="0"/>
              </a:rPr>
              <a:t>WORK PACKAGES/ SERVICE LEVEL</a:t>
            </a:r>
            <a:endParaRPr kumimoji="0" lang="en-GB" sz="1400" b="1" i="0" u="none" strike="noStrike" kern="0" cap="none" spc="133" normalizeH="0" baseline="0" noProof="0" dirty="0">
              <a:ln>
                <a:noFill/>
              </a:ln>
              <a:solidFill>
                <a:srgbClr val="182B54"/>
              </a:solidFill>
              <a:effectLst/>
              <a:uLnTx/>
              <a:uFillTx/>
              <a:latin typeface="Arial" panose="020B0604020202020204" pitchFamily="34" charset="0"/>
              <a:cs typeface="Arial" panose="020B060402020202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r>
              <a:rPr lang="en-GB" sz="4000" b="1" dirty="0" smtClean="0">
                <a:solidFill>
                  <a:srgbClr val="182B54"/>
                </a:solidFill>
                <a:latin typeface="Arial"/>
              </a:rPr>
              <a:t>78%</a:t>
            </a:r>
            <a:endParaRPr kumimoji="0" lang="en-GB" sz="4000" b="1" i="0" u="none" strike="noStrike" kern="1200" cap="none" spc="0" normalizeH="0" baseline="0" noProof="0" dirty="0">
              <a:ln>
                <a:noFill/>
              </a:ln>
              <a:solidFill>
                <a:srgbClr val="182B54"/>
              </a:solidFill>
              <a:effectLst/>
              <a:uLnTx/>
              <a:uFillTx/>
              <a:latin typeface="Arial"/>
              <a:ea typeface="+mn-ea"/>
              <a:cs typeface="+mn-cs"/>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sp>
        <p:nvSpPr>
          <p:cNvPr id="21" name="Rectángulo 20"/>
          <p:cNvSpPr/>
          <p:nvPr/>
        </p:nvSpPr>
        <p:spPr>
          <a:xfrm>
            <a:off x="5593456" y="3897395"/>
            <a:ext cx="2629758" cy="646331"/>
          </a:xfrm>
          <a:prstGeom prst="rect">
            <a:avLst/>
          </a:prstGeom>
        </p:spPr>
        <p:txBody>
          <a:bodyPr wrap="none">
            <a:spAutoFit/>
          </a:bodyPr>
          <a:lstStyle/>
          <a:p>
            <a:r>
              <a:rPr lang="es-ES" b="1" dirty="0">
                <a:solidFill>
                  <a:srgbClr val="182B54"/>
                </a:solidFill>
                <a:latin typeface="Arial" panose="020B0604020202020204" pitchFamily="34" charset="0"/>
                <a:cs typeface="Arial" panose="020B0604020202020204" pitchFamily="34" charset="0"/>
              </a:rPr>
              <a:t>ALTRAN &amp; </a:t>
            </a:r>
            <a:endParaRPr lang="es-ES" b="1" dirty="0" smtClean="0">
              <a:solidFill>
                <a:srgbClr val="182B54"/>
              </a:solidFill>
              <a:latin typeface="Arial" panose="020B0604020202020204" pitchFamily="34" charset="0"/>
              <a:cs typeface="Arial" panose="020B0604020202020204" pitchFamily="34" charset="0"/>
            </a:endParaRPr>
          </a:p>
          <a:p>
            <a:r>
              <a:rPr lang="es-ES" b="1" dirty="0" smtClean="0">
                <a:solidFill>
                  <a:srgbClr val="182B54"/>
                </a:solidFill>
                <a:latin typeface="Arial" panose="020B0604020202020204" pitchFamily="34" charset="0"/>
                <a:cs typeface="Arial" panose="020B0604020202020204" pitchFamily="34" charset="0"/>
              </a:rPr>
              <a:t>AIRBUS </a:t>
            </a:r>
            <a:r>
              <a:rPr lang="es-ES" b="1" dirty="0">
                <a:solidFill>
                  <a:srgbClr val="182B54"/>
                </a:solidFill>
                <a:latin typeface="Arial" panose="020B0604020202020204" pitchFamily="34" charset="0"/>
                <a:cs typeface="Arial" panose="020B0604020202020204" pitchFamily="34" charset="0"/>
              </a:rPr>
              <a:t>DS IN SPAIN  </a:t>
            </a:r>
            <a:endParaRPr lang="es-ES" b="1" dirty="0">
              <a:solidFill>
                <a:srgbClr val="182B54"/>
              </a:solidFill>
              <a:latin typeface="Arial" panose="020B0604020202020204" pitchFamily="34" charset="0"/>
              <a:cs typeface="Arial" panose="020B0604020202020204" pitchFamily="34" charset="0"/>
            </a:endParaRPr>
          </a:p>
        </p:txBody>
      </p:sp>
      <p:sp>
        <p:nvSpPr>
          <p:cNvPr id="22" name="ZoneTexte 32"/>
          <p:cNvSpPr txBox="1"/>
          <p:nvPr/>
        </p:nvSpPr>
        <p:spPr>
          <a:xfrm>
            <a:off x="5691282" y="5012056"/>
            <a:ext cx="3223679" cy="104644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182B54"/>
                </a:solidFill>
                <a:effectLst/>
                <a:uLnTx/>
                <a:uFillTx/>
                <a:latin typeface="Arial" panose="020B0604020202020204" pitchFamily="34" charset="0"/>
                <a:cs typeface="Arial" panose="020B0604020202020204" pitchFamily="34" charset="0"/>
              </a:rPr>
              <a:t>TURNOVER 2017</a:t>
            </a:r>
          </a:p>
          <a:p>
            <a:pPr marL="0" marR="0" lvl="0" indent="0" algn="l" defTabSz="1219170" rtl="0" eaLnBrk="1" fontAlgn="auto" latinLnBrk="0" hangingPunct="1">
              <a:lnSpc>
                <a:spcPct val="100000"/>
              </a:lnSpc>
              <a:spcBef>
                <a:spcPts val="0"/>
              </a:spcBef>
              <a:spcAft>
                <a:spcPts val="0"/>
              </a:spcAft>
              <a:buClrTx/>
              <a:buSzTx/>
              <a:buFontTx/>
              <a:buNone/>
              <a:tabLst/>
              <a:defRPr/>
            </a:pPr>
            <a:r>
              <a:rPr lang="en-GB" sz="4000" b="1" dirty="0" smtClean="0">
                <a:solidFill>
                  <a:srgbClr val="182B54"/>
                </a:solidFill>
                <a:latin typeface="Arial"/>
              </a:rPr>
              <a:t>33</a:t>
            </a:r>
            <a:r>
              <a:rPr kumimoji="0" lang="en-GB" sz="4000" b="1" i="0" u="none" strike="noStrike" kern="1200" cap="none" spc="0" normalizeH="0" baseline="0" noProof="0" dirty="0" smtClean="0">
                <a:ln>
                  <a:noFill/>
                </a:ln>
                <a:solidFill>
                  <a:srgbClr val="182B54"/>
                </a:solidFill>
                <a:effectLst/>
                <a:uLnTx/>
                <a:uFillTx/>
                <a:latin typeface="Arial"/>
                <a:ea typeface="+mn-ea"/>
                <a:cs typeface="+mn-cs"/>
              </a:rPr>
              <a:t>m </a:t>
            </a:r>
            <a:r>
              <a:rPr kumimoji="0" lang="en-GB" sz="4000" b="1" i="0" u="none" strike="noStrike" kern="1200" cap="none" spc="0" normalizeH="0" baseline="0" noProof="0" dirty="0">
                <a:ln>
                  <a:noFill/>
                </a:ln>
                <a:solidFill>
                  <a:srgbClr val="182B54"/>
                </a:solidFill>
                <a:effectLst/>
                <a:uLnTx/>
                <a:uFillTx/>
                <a:latin typeface="Arial"/>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pic>
        <p:nvPicPr>
          <p:cNvPr id="23" name="Imagen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209158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2146300"/>
            <a:ext cx="12192000" cy="2171700"/>
          </a:xfrm>
          <a:prstGeom prst="rect">
            <a:avLst/>
          </a:prstGeom>
          <a:solidFill>
            <a:srgbClr val="B7E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1397000" y="2539652"/>
            <a:ext cx="9398000" cy="1384995"/>
          </a:xfrm>
          <a:prstGeom prst="rect">
            <a:avLst/>
          </a:prstGeom>
          <a:noFill/>
        </p:spPr>
        <p:txBody>
          <a:bodyPr wrap="square" rtlCol="0">
            <a:spAutoFit/>
          </a:bodyPr>
          <a:lstStyle/>
          <a:p>
            <a:pPr algn="ctr"/>
            <a:r>
              <a:rPr lang="es-ES" sz="2800" b="1" dirty="0" smtClean="0">
                <a:solidFill>
                  <a:srgbClr val="182B54"/>
                </a:solidFill>
                <a:latin typeface="Arial" panose="020B0604020202020204" pitchFamily="34" charset="0"/>
                <a:cs typeface="Arial" panose="020B0604020202020204" pitchFamily="34" charset="0"/>
              </a:rPr>
              <a:t>ALTRAN GERMANY</a:t>
            </a:r>
          </a:p>
          <a:p>
            <a:pPr algn="ctr"/>
            <a:r>
              <a:rPr lang="es-ES" sz="2800" b="1" dirty="0" smtClean="0">
                <a:solidFill>
                  <a:srgbClr val="182B54"/>
                </a:solidFill>
                <a:latin typeface="Arial" panose="020B0604020202020204" pitchFamily="34" charset="0"/>
                <a:cs typeface="Arial" panose="020B0604020202020204" pitchFamily="34" charset="0"/>
              </a:rPr>
              <a:t>AERONAUTICS IN GERMANY </a:t>
            </a:r>
          </a:p>
          <a:p>
            <a:pPr algn="ctr"/>
            <a:r>
              <a:rPr lang="es-ES" sz="2800" b="1" dirty="0" smtClean="0">
                <a:solidFill>
                  <a:srgbClr val="182B54"/>
                </a:solidFill>
                <a:latin typeface="Arial" panose="020B0604020202020204" pitchFamily="34" charset="0"/>
                <a:cs typeface="Arial" panose="020B0604020202020204" pitchFamily="34" charset="0"/>
              </a:rPr>
              <a:t>FIELDS OF COMPETENCE </a:t>
            </a:r>
            <a:endParaRPr lang="es-ES" sz="2800" b="1" dirty="0">
              <a:solidFill>
                <a:srgbClr val="182B54"/>
              </a:solidFill>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33444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 y="0"/>
            <a:ext cx="121920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708753" y="729091"/>
            <a:ext cx="4401347" cy="5501684"/>
          </a:xfrm>
          <a:prstGeom prst="rect">
            <a:avLst/>
          </a:prstGeom>
        </p:spPr>
      </p:pic>
      <p:sp>
        <p:nvSpPr>
          <p:cNvPr id="13" name="Rectángulo 12"/>
          <p:cNvSpPr/>
          <p:nvPr/>
        </p:nvSpPr>
        <p:spPr>
          <a:xfrm>
            <a:off x="0" y="133"/>
            <a:ext cx="12192000"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4" name="ZoneTexte 32"/>
          <p:cNvSpPr txBox="1"/>
          <p:nvPr/>
        </p:nvSpPr>
        <p:spPr>
          <a:xfrm>
            <a:off x="856278" y="2052464"/>
            <a:ext cx="3223679" cy="104644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rPr>
              <a:t>TURNOVER 2017</a:t>
            </a:r>
          </a:p>
          <a:p>
            <a:pPr marL="0" marR="0" lvl="0" indent="0" algn="l" defTabSz="1219170" rtl="0" eaLnBrk="1" fontAlgn="auto" latinLnBrk="0" hangingPunct="1">
              <a:lnSpc>
                <a:spcPct val="100000"/>
              </a:lnSpc>
              <a:spcBef>
                <a:spcPts val="0"/>
              </a:spcBef>
              <a:spcAft>
                <a:spcPts val="0"/>
              </a:spcAft>
              <a:buClrTx/>
              <a:buSzTx/>
              <a:buFontTx/>
              <a:buNone/>
              <a:tabLst/>
              <a:defRPr/>
            </a:pPr>
            <a:r>
              <a:rPr lang="en-GB" sz="4000" b="1" dirty="0" smtClean="0">
                <a:solidFill>
                  <a:srgbClr val="FFFFFF"/>
                </a:solidFill>
                <a:latin typeface="Arial"/>
              </a:rPr>
              <a:t>275</a:t>
            </a:r>
            <a:r>
              <a:rPr kumimoji="0" lang="en-GB" sz="4000" b="1" i="0" u="none" strike="noStrike" kern="1200" cap="none" spc="0" normalizeH="0" baseline="0" noProof="0" dirty="0" smtClean="0">
                <a:ln>
                  <a:noFill/>
                </a:ln>
                <a:solidFill>
                  <a:srgbClr val="FFFFFF"/>
                </a:solidFill>
                <a:effectLst/>
                <a:uLnTx/>
                <a:uFillTx/>
                <a:latin typeface="Arial"/>
                <a:ea typeface="+mn-ea"/>
                <a:cs typeface="+mn-cs"/>
              </a:rPr>
              <a:t>m </a:t>
            </a:r>
            <a:r>
              <a:rPr kumimoji="0" lang="en-GB" sz="4000" b="1" i="0" u="none" strike="noStrike" kern="1200" cap="none" spc="0" normalizeH="0" baseline="0" noProof="0" dirty="0">
                <a:ln>
                  <a:noFill/>
                </a:ln>
                <a:solidFill>
                  <a:srgbClr val="FFFFFF"/>
                </a:solidFill>
                <a:effectLst/>
                <a:uLnTx/>
                <a:uFillTx/>
                <a:latin typeface="Arial"/>
                <a:ea typeface="+mn-ea"/>
                <a:cs typeface="+mn-cs"/>
              </a:rPr>
              <a:t>€</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sp>
        <p:nvSpPr>
          <p:cNvPr id="15" name="ZoneTexte 56"/>
          <p:cNvSpPr txBox="1"/>
          <p:nvPr/>
        </p:nvSpPr>
        <p:spPr>
          <a:xfrm>
            <a:off x="856278" y="2927811"/>
            <a:ext cx="3001672" cy="110799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smtClean="0">
                <a:ln>
                  <a:noFill/>
                </a:ln>
                <a:solidFill>
                  <a:srgbClr val="FFFFFF"/>
                </a:solidFill>
                <a:effectLst/>
                <a:uLnTx/>
                <a:uFillTx/>
                <a:latin typeface="Arial" panose="020B0604020202020204" pitchFamily="34" charset="0"/>
                <a:cs typeface="Arial" panose="020B0604020202020204" pitchFamily="34" charset="0"/>
              </a:rPr>
              <a:t>ENGINEERS</a:t>
            </a:r>
            <a:endPar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smtClean="0">
                <a:ln>
                  <a:noFill/>
                </a:ln>
                <a:solidFill>
                  <a:srgbClr val="FFFFFF"/>
                </a:solidFill>
                <a:effectLst/>
                <a:uLnTx/>
                <a:uFillTx/>
                <a:latin typeface="Arial"/>
                <a:ea typeface="+mn-ea"/>
                <a:cs typeface="+mn-cs"/>
              </a:rPr>
              <a:t>+ 3.200</a:t>
            </a:r>
            <a:endParaRPr kumimoji="0" lang="en-GB" sz="4400" b="1"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sp>
        <p:nvSpPr>
          <p:cNvPr id="16" name="ZoneTexte 62"/>
          <p:cNvSpPr txBox="1"/>
          <p:nvPr/>
        </p:nvSpPr>
        <p:spPr>
          <a:xfrm>
            <a:off x="856278" y="3763820"/>
            <a:ext cx="4928827" cy="116955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400" b="1" kern="0" spc="133" noProof="0" dirty="0" smtClean="0">
                <a:solidFill>
                  <a:srgbClr val="FFFFFF"/>
                </a:solidFill>
                <a:latin typeface="Arial" panose="020B0604020202020204" pitchFamily="34" charset="0"/>
                <a:cs typeface="Arial" panose="020B0604020202020204" pitchFamily="34" charset="0"/>
              </a:rPr>
              <a:t>PRESENCE</a:t>
            </a:r>
            <a:endParaRPr kumimoji="0" lang="en-GB" sz="1400" b="1" i="0" u="none" strike="noStrike" kern="0" cap="none" spc="133"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GB" sz="4400" b="1" dirty="0" smtClean="0">
                <a:solidFill>
                  <a:srgbClr val="FFFFFF"/>
                </a:solidFill>
                <a:latin typeface="Arial"/>
              </a:rPr>
              <a:t>+25</a:t>
            </a:r>
            <a:r>
              <a:rPr kumimoji="0" lang="en-GB" sz="4800" b="0" i="0" u="none" strike="noStrike" kern="1200" cap="none" spc="0" normalizeH="0" baseline="0" noProof="0" dirty="0" smtClean="0">
                <a:ln>
                  <a:noFill/>
                </a:ln>
                <a:solidFill>
                  <a:srgbClr val="FFFFFF"/>
                </a:solidFill>
                <a:effectLst/>
                <a:uLnTx/>
                <a:uFillTx/>
                <a:latin typeface="Arial"/>
                <a:ea typeface="+mn-ea"/>
                <a:cs typeface="+mn-cs"/>
              </a:rPr>
              <a:t> </a:t>
            </a:r>
            <a:r>
              <a:rPr lang="en-GB" b="1" noProof="0" dirty="0" smtClean="0">
                <a:solidFill>
                  <a:srgbClr val="FFFFFF"/>
                </a:solidFill>
                <a:latin typeface="Lucida Bright" panose="02040602050505020304" pitchFamily="18" charset="0"/>
              </a:rPr>
              <a:t>Locations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FFFFFF"/>
              </a:solidFill>
              <a:effectLst/>
              <a:uLnTx/>
              <a:uFillTx/>
              <a:latin typeface="Arial"/>
              <a:ea typeface="+mn-ea"/>
              <a:cs typeface="+mn-cs"/>
            </a:endParaRPr>
          </a:p>
        </p:txBody>
      </p:sp>
      <p:cxnSp>
        <p:nvCxnSpPr>
          <p:cNvPr id="17" name="Conector recto 16"/>
          <p:cNvCxnSpPr/>
          <p:nvPr/>
        </p:nvCxnSpPr>
        <p:spPr>
          <a:xfrm>
            <a:off x="411778" y="1053051"/>
            <a:ext cx="0" cy="51381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823556" y="968459"/>
            <a:ext cx="6426200" cy="646331"/>
          </a:xfrm>
          <a:prstGeom prst="rect">
            <a:avLst/>
          </a:prstGeom>
          <a:noFill/>
        </p:spPr>
        <p:txBody>
          <a:bodyPr wrap="square" rtlCol="0">
            <a:spAutoFit/>
          </a:bodyPr>
          <a:lstStyle/>
          <a:p>
            <a:r>
              <a:rPr lang="es-ES" sz="3600" b="1" dirty="0" smtClean="0">
                <a:solidFill>
                  <a:srgbClr val="182B54"/>
                </a:solidFill>
                <a:latin typeface="Arial" panose="020B0604020202020204" pitchFamily="34" charset="0"/>
                <a:cs typeface="Arial" panose="020B0604020202020204" pitchFamily="34" charset="0"/>
              </a:rPr>
              <a:t>ALTRAN GERMANY </a:t>
            </a:r>
            <a:endParaRPr lang="es-ES" sz="3600" b="1" dirty="0">
              <a:solidFill>
                <a:srgbClr val="182B54"/>
              </a:solidFill>
              <a:latin typeface="Arial" panose="020B0604020202020204" pitchFamily="34" charset="0"/>
              <a:cs typeface="Arial" panose="020B0604020202020204" pitchFamily="34" charset="0"/>
            </a:endParaRPr>
          </a:p>
        </p:txBody>
      </p:sp>
      <p:sp>
        <p:nvSpPr>
          <p:cNvPr id="10" name="Rectángulo 9"/>
          <p:cNvSpPr/>
          <p:nvPr/>
        </p:nvSpPr>
        <p:spPr>
          <a:xfrm>
            <a:off x="5431936" y="1053050"/>
            <a:ext cx="6201264" cy="2515649"/>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431936" y="3675546"/>
            <a:ext cx="6201264" cy="2515649"/>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p:nvSpPr>
        <p:spPr>
          <a:xfrm>
            <a:off x="5593456" y="1223294"/>
            <a:ext cx="3455113" cy="369332"/>
          </a:xfrm>
          <a:prstGeom prst="rect">
            <a:avLst/>
          </a:prstGeom>
        </p:spPr>
        <p:txBody>
          <a:bodyPr wrap="none">
            <a:spAutoFit/>
          </a:bodyPr>
          <a:lstStyle/>
          <a:p>
            <a:r>
              <a:rPr lang="es-ES" b="1" dirty="0" smtClean="0">
                <a:solidFill>
                  <a:srgbClr val="182B54"/>
                </a:solidFill>
                <a:latin typeface="Arial" panose="020B0604020202020204" pitchFamily="34" charset="0"/>
                <a:cs typeface="Arial" panose="020B0604020202020204" pitchFamily="34" charset="0"/>
              </a:rPr>
              <a:t>AERONAUTICS IN GERMNAY </a:t>
            </a:r>
            <a:endParaRPr lang="es-ES" b="1" dirty="0">
              <a:solidFill>
                <a:srgbClr val="182B54"/>
              </a:solidFill>
              <a:latin typeface="Arial" panose="020B0604020202020204" pitchFamily="34" charset="0"/>
              <a:cs typeface="Arial" panose="020B0604020202020204" pitchFamily="34" charset="0"/>
            </a:endParaRPr>
          </a:p>
        </p:txBody>
      </p:sp>
      <p:sp>
        <p:nvSpPr>
          <p:cNvPr id="19" name="ZoneTexte 32"/>
          <p:cNvSpPr txBox="1"/>
          <p:nvPr/>
        </p:nvSpPr>
        <p:spPr>
          <a:xfrm>
            <a:off x="5653943" y="2316318"/>
            <a:ext cx="3223679" cy="1046440"/>
          </a:xfrm>
          <a:prstGeom prst="rect">
            <a:avLst/>
          </a:prstGeom>
          <a:noFill/>
        </p:spPr>
        <p:txBody>
          <a:bodyPr wrap="square" lIns="0" tIns="0" rIns="0" bIns="0" rtlCol="0">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GB" sz="1400" b="1" i="0" u="none" strike="noStrike" kern="0" cap="none" spc="133" normalizeH="0" baseline="0" noProof="0" dirty="0">
                <a:ln>
                  <a:noFill/>
                </a:ln>
                <a:solidFill>
                  <a:srgbClr val="182B54"/>
                </a:solidFill>
                <a:effectLst/>
                <a:uLnTx/>
                <a:uFillTx/>
                <a:latin typeface="Arial" panose="020B0604020202020204" pitchFamily="34" charset="0"/>
                <a:cs typeface="Arial" panose="020B0604020202020204" pitchFamily="34" charset="0"/>
              </a:rPr>
              <a:t>TURNOVER 2017</a:t>
            </a:r>
          </a:p>
          <a:p>
            <a:pPr marL="0" marR="0" lvl="0" indent="0" defTabSz="1219170" rtl="0" eaLnBrk="1" fontAlgn="auto" latinLnBrk="0" hangingPunct="1">
              <a:lnSpc>
                <a:spcPct val="100000"/>
              </a:lnSpc>
              <a:spcBef>
                <a:spcPts val="0"/>
              </a:spcBef>
              <a:spcAft>
                <a:spcPts val="0"/>
              </a:spcAft>
              <a:buClrTx/>
              <a:buSzTx/>
              <a:buFontTx/>
              <a:buNone/>
              <a:tabLst/>
              <a:defRPr/>
            </a:pPr>
            <a:r>
              <a:rPr lang="en-GB" sz="4000" b="1" noProof="0" dirty="0" smtClean="0">
                <a:solidFill>
                  <a:srgbClr val="182B54"/>
                </a:solidFill>
                <a:latin typeface="Arial"/>
              </a:rPr>
              <a:t>63</a:t>
            </a:r>
            <a:r>
              <a:rPr kumimoji="0" lang="en-GB" sz="4000" b="1" i="0" u="none" strike="noStrike" kern="1200" cap="none" spc="0" normalizeH="0" baseline="0" noProof="0" dirty="0" smtClean="0">
                <a:ln>
                  <a:noFill/>
                </a:ln>
                <a:solidFill>
                  <a:srgbClr val="182B54"/>
                </a:solidFill>
                <a:effectLst/>
                <a:uLnTx/>
                <a:uFillTx/>
                <a:latin typeface="Arial"/>
                <a:ea typeface="+mn-ea"/>
                <a:cs typeface="+mn-cs"/>
              </a:rPr>
              <a:t>m </a:t>
            </a:r>
            <a:r>
              <a:rPr kumimoji="0" lang="en-GB" sz="4000" b="1" i="0" u="none" strike="noStrike" kern="1200" cap="none" spc="0" normalizeH="0" baseline="0" noProof="0" dirty="0">
                <a:ln>
                  <a:noFill/>
                </a:ln>
                <a:solidFill>
                  <a:srgbClr val="182B54"/>
                </a:solidFill>
                <a:effectLst/>
                <a:uLnTx/>
                <a:uFillTx/>
                <a:latin typeface="Arial"/>
                <a:ea typeface="+mn-ea"/>
                <a:cs typeface="+mn-cs"/>
              </a:rPr>
              <a:t>€</a:t>
            </a: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sp>
        <p:nvSpPr>
          <p:cNvPr id="20" name="ZoneTexte 32"/>
          <p:cNvSpPr txBox="1"/>
          <p:nvPr/>
        </p:nvSpPr>
        <p:spPr>
          <a:xfrm>
            <a:off x="8993274" y="2100874"/>
            <a:ext cx="2861933" cy="1046440"/>
          </a:xfrm>
          <a:prstGeom prst="rect">
            <a:avLst/>
          </a:prstGeom>
          <a:noFill/>
        </p:spPr>
        <p:txBody>
          <a:bodyPr wrap="square" lIns="0" tIns="0" rIns="0" bIns="0" rtlCol="0">
            <a:spAutoFit/>
          </a:bodyPr>
          <a:lstStyle/>
          <a:p>
            <a:pPr marL="0" marR="0" lvl="0" indent="0" defTabSz="1219170" rtl="0" eaLnBrk="1" fontAlgn="auto" latinLnBrk="0" hangingPunct="1">
              <a:lnSpc>
                <a:spcPct val="100000"/>
              </a:lnSpc>
              <a:spcBef>
                <a:spcPts val="0"/>
              </a:spcBef>
              <a:spcAft>
                <a:spcPts val="0"/>
              </a:spcAft>
              <a:buClrTx/>
              <a:buSzTx/>
              <a:buFontTx/>
              <a:buNone/>
              <a:tabLst/>
              <a:defRPr/>
            </a:pPr>
            <a:r>
              <a:rPr lang="en-GB" sz="1400" b="1" kern="0" spc="133" noProof="0" dirty="0" smtClean="0">
                <a:solidFill>
                  <a:srgbClr val="182B54"/>
                </a:solidFill>
                <a:latin typeface="Arial" panose="020B0604020202020204" pitchFamily="34" charset="0"/>
                <a:cs typeface="Arial" panose="020B0604020202020204" pitchFamily="34" charset="0"/>
              </a:rPr>
              <a:t>DEDICATED ENGINEERS</a:t>
            </a:r>
            <a:endParaRPr kumimoji="0" lang="en-GB" sz="1400" b="1" i="0" u="none" strike="noStrike" kern="0" cap="none" spc="133" normalizeH="0" baseline="0" noProof="0" dirty="0">
              <a:ln>
                <a:noFill/>
              </a:ln>
              <a:solidFill>
                <a:srgbClr val="182B54"/>
              </a:solidFill>
              <a:effectLst/>
              <a:uLnTx/>
              <a:uFillTx/>
              <a:latin typeface="Arial" panose="020B0604020202020204" pitchFamily="34" charset="0"/>
              <a:cs typeface="Arial" panose="020B0604020202020204" pitchFamily="34" charset="0"/>
            </a:endParaRPr>
          </a:p>
          <a:p>
            <a:pPr marL="0" marR="0" lvl="0" indent="0" defTabSz="1219170" rtl="0" eaLnBrk="1" fontAlgn="auto" latinLnBrk="0" hangingPunct="1">
              <a:lnSpc>
                <a:spcPct val="100000"/>
              </a:lnSpc>
              <a:spcBef>
                <a:spcPts val="0"/>
              </a:spcBef>
              <a:spcAft>
                <a:spcPts val="0"/>
              </a:spcAft>
              <a:buClrTx/>
              <a:buSzTx/>
              <a:buFontTx/>
              <a:buNone/>
              <a:tabLst/>
              <a:defRPr/>
            </a:pPr>
            <a:r>
              <a:rPr lang="en-GB" sz="4000" b="1" noProof="0" dirty="0" smtClean="0">
                <a:solidFill>
                  <a:srgbClr val="182B54"/>
                </a:solidFill>
                <a:latin typeface="Arial"/>
              </a:rPr>
              <a:t>+ 650</a:t>
            </a:r>
            <a:endParaRPr kumimoji="0" lang="en-GB" sz="4000" b="1" i="0" u="none" strike="noStrike" kern="1200" cap="none" spc="0" normalizeH="0" baseline="0" noProof="0" dirty="0">
              <a:ln>
                <a:noFill/>
              </a:ln>
              <a:solidFill>
                <a:srgbClr val="182B54"/>
              </a:solidFill>
              <a:effectLst/>
              <a:uLnTx/>
              <a:uFillTx/>
              <a:latin typeface="Arial"/>
              <a:ea typeface="+mn-ea"/>
              <a:cs typeface="+mn-cs"/>
            </a:endParaRPr>
          </a:p>
          <a:p>
            <a:pPr marL="0" marR="0" lvl="0" indent="0"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sp>
        <p:nvSpPr>
          <p:cNvPr id="21" name="Rectángulo 20"/>
          <p:cNvSpPr/>
          <p:nvPr/>
        </p:nvSpPr>
        <p:spPr>
          <a:xfrm>
            <a:off x="5593456" y="3897395"/>
            <a:ext cx="3147015" cy="369332"/>
          </a:xfrm>
          <a:prstGeom prst="rect">
            <a:avLst/>
          </a:prstGeom>
        </p:spPr>
        <p:txBody>
          <a:bodyPr wrap="none">
            <a:spAutoFit/>
          </a:bodyPr>
          <a:lstStyle/>
          <a:p>
            <a:r>
              <a:rPr lang="es-ES" b="1" dirty="0" smtClean="0">
                <a:solidFill>
                  <a:srgbClr val="182B54"/>
                </a:solidFill>
                <a:latin typeface="Arial" panose="020B0604020202020204" pitchFamily="34" charset="0"/>
                <a:cs typeface="Arial" panose="020B0604020202020204" pitchFamily="34" charset="0"/>
              </a:rPr>
              <a:t>FIELDS OF COMPETENCE </a:t>
            </a:r>
            <a:endParaRPr lang="es-ES" b="1" dirty="0">
              <a:solidFill>
                <a:srgbClr val="182B54"/>
              </a:solidFill>
              <a:latin typeface="Arial" panose="020B0604020202020204" pitchFamily="34" charset="0"/>
              <a:cs typeface="Arial" panose="020B0604020202020204" pitchFamily="34" charset="0"/>
            </a:endParaRPr>
          </a:p>
        </p:txBody>
      </p:sp>
      <p:sp>
        <p:nvSpPr>
          <p:cNvPr id="22" name="ZoneTexte 32"/>
          <p:cNvSpPr txBox="1"/>
          <p:nvPr/>
        </p:nvSpPr>
        <p:spPr>
          <a:xfrm>
            <a:off x="5693986" y="4389595"/>
            <a:ext cx="5677163" cy="1938992"/>
          </a:xfrm>
          <a:prstGeom prst="rect">
            <a:avLst/>
          </a:prstGeom>
          <a:noFill/>
        </p:spPr>
        <p:txBody>
          <a:bodyPr wrap="square" lIns="0" tIns="0" rIns="0" bIns="0" rtlCol="0">
            <a:spAutoFit/>
          </a:bodyPr>
          <a:lstStyle/>
          <a:p>
            <a:r>
              <a:rPr lang="en-US" dirty="0"/>
              <a:t/>
            </a:r>
            <a:br>
              <a:rPr lang="en-US" dirty="0"/>
            </a:br>
            <a:r>
              <a:rPr lang="en-US" b="1" dirty="0">
                <a:solidFill>
                  <a:srgbClr val="182B54"/>
                </a:solidFill>
                <a:latin typeface="Arial" panose="020B0604020202020204" pitchFamily="34" charset="0"/>
                <a:cs typeface="Arial" panose="020B0604020202020204" pitchFamily="34" charset="0"/>
              </a:rPr>
              <a:t>- Advanced aircraft </a:t>
            </a:r>
            <a:r>
              <a:rPr lang="en-US" b="1" dirty="0" smtClean="0">
                <a:solidFill>
                  <a:srgbClr val="182B54"/>
                </a:solidFill>
                <a:latin typeface="Arial" panose="020B0604020202020204" pitchFamily="34" charset="0"/>
                <a:cs typeface="Arial" panose="020B0604020202020204" pitchFamily="34" charset="0"/>
              </a:rPr>
              <a:t>development</a:t>
            </a:r>
          </a:p>
          <a:p>
            <a:r>
              <a:rPr lang="en-US" b="1" dirty="0" smtClean="0">
                <a:solidFill>
                  <a:srgbClr val="182B54"/>
                </a:solidFill>
                <a:latin typeface="Arial" panose="020B0604020202020204" pitchFamily="34" charset="0"/>
                <a:cs typeface="Arial" panose="020B0604020202020204" pitchFamily="34" charset="0"/>
              </a:rPr>
              <a:t>- </a:t>
            </a:r>
            <a:r>
              <a:rPr lang="en-US" b="1" dirty="0">
                <a:solidFill>
                  <a:srgbClr val="182B54"/>
                </a:solidFill>
                <a:latin typeface="Arial" panose="020B0604020202020204" pitchFamily="34" charset="0"/>
                <a:cs typeface="Arial" panose="020B0604020202020204" pitchFamily="34" charset="0"/>
              </a:rPr>
              <a:t>Production ramp-up processes &amp; Industry 4.0</a:t>
            </a:r>
            <a:endParaRPr lang="en-US" dirty="0">
              <a:solidFill>
                <a:srgbClr val="182B54"/>
              </a:solidFill>
              <a:latin typeface="Arial" panose="020B0604020202020204" pitchFamily="34" charset="0"/>
              <a:cs typeface="Arial" panose="020B0604020202020204" pitchFamily="34" charset="0"/>
            </a:endParaRPr>
          </a:p>
          <a:p>
            <a:r>
              <a:rPr lang="en-US" b="1" dirty="0">
                <a:solidFill>
                  <a:srgbClr val="182B54"/>
                </a:solidFill>
                <a:latin typeface="Arial" panose="020B0604020202020204" pitchFamily="34" charset="0"/>
                <a:cs typeface="Arial" panose="020B0604020202020204" pitchFamily="34" charset="0"/>
              </a:rPr>
              <a:t>- Digital Services and Connectivity</a:t>
            </a:r>
            <a:endParaRPr lang="en-US" dirty="0">
              <a:solidFill>
                <a:srgbClr val="182B54"/>
              </a:solidFill>
              <a:latin typeface="Arial" panose="020B0604020202020204" pitchFamily="34"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4000" b="1" i="0" u="none" strike="noStrike" kern="1200" cap="none" spc="0" normalizeH="0" baseline="0" noProof="0" dirty="0">
              <a:ln>
                <a:noFill/>
              </a:ln>
              <a:solidFill>
                <a:srgbClr val="182B54"/>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133" normalizeH="0" baseline="0" noProof="0" dirty="0">
              <a:ln>
                <a:noFill/>
              </a:ln>
              <a:solidFill>
                <a:srgbClr val="182B54"/>
              </a:solidFill>
              <a:effectLst/>
              <a:uLnTx/>
              <a:uFillTx/>
              <a:latin typeface="Arial"/>
              <a:ea typeface="+mn-ea"/>
              <a:cs typeface="+mn-cs"/>
            </a:endParaRPr>
          </a:p>
        </p:txBody>
      </p:sp>
      <p:pic>
        <p:nvPicPr>
          <p:cNvPr id="23" name="Imagen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2284401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5539" y="3135330"/>
            <a:ext cx="1475504" cy="543310"/>
          </a:xfrm>
          <a:prstGeom prst="rect">
            <a:avLst/>
          </a:prstGeom>
        </p:spPr>
      </p:pic>
    </p:spTree>
    <p:extLst>
      <p:ext uri="{BB962C8B-B14F-4D97-AF65-F5344CB8AC3E}">
        <p14:creationId xmlns:p14="http://schemas.microsoft.com/office/powerpoint/2010/main" val="204399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p:cNvGrpSpPr/>
          <p:nvPr/>
        </p:nvGrpSpPr>
        <p:grpSpPr>
          <a:xfrm>
            <a:off x="0" y="0"/>
            <a:ext cx="12192000" cy="6858000"/>
            <a:chOff x="4356101" y="0"/>
            <a:chExt cx="7835900" cy="6858000"/>
          </a:xfrm>
          <a:solidFill>
            <a:schemeClr val="bg1"/>
          </a:solidFill>
        </p:grpSpPr>
        <p:sp>
          <p:nvSpPr>
            <p:cNvPr id="37" name="Rectángulo 36"/>
            <p:cNvSpPr/>
            <p:nvPr/>
          </p:nvSpPr>
          <p:spPr>
            <a:xfrm>
              <a:off x="4356101" y="0"/>
              <a:ext cx="783590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38" name="Rectángulo 37"/>
            <p:cNvSpPr/>
            <p:nvPr/>
          </p:nvSpPr>
          <p:spPr>
            <a:xfrm>
              <a:off x="4356101" y="0"/>
              <a:ext cx="783589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grpSp>
        <p:nvGrpSpPr>
          <p:cNvPr id="2" name="Grupo 1"/>
          <p:cNvGrpSpPr/>
          <p:nvPr/>
        </p:nvGrpSpPr>
        <p:grpSpPr>
          <a:xfrm>
            <a:off x="4356101" y="0"/>
            <a:ext cx="7835900" cy="6858000"/>
            <a:chOff x="4356101" y="0"/>
            <a:chExt cx="7835900" cy="6858000"/>
          </a:xfrm>
        </p:grpSpPr>
        <p:sp>
          <p:nvSpPr>
            <p:cNvPr id="6" name="Rectángulo 5"/>
            <p:cNvSpPr/>
            <p:nvPr/>
          </p:nvSpPr>
          <p:spPr>
            <a:xfrm>
              <a:off x="4356101" y="0"/>
              <a:ext cx="78359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3" name="Rectángulo 12"/>
            <p:cNvSpPr/>
            <p:nvPr/>
          </p:nvSpPr>
          <p:spPr>
            <a:xfrm>
              <a:off x="4356101" y="0"/>
              <a:ext cx="7835899"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sp>
        <p:nvSpPr>
          <p:cNvPr id="25" name="CuadroTexto 24"/>
          <p:cNvSpPr txBox="1"/>
          <p:nvPr/>
        </p:nvSpPr>
        <p:spPr>
          <a:xfrm>
            <a:off x="4663439" y="901808"/>
            <a:ext cx="7296913" cy="2523768"/>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The </a:t>
            </a:r>
            <a:r>
              <a:rPr lang="en-US" sz="1100" i="1" dirty="0">
                <a:solidFill>
                  <a:schemeClr val="bg1"/>
                </a:solidFill>
                <a:latin typeface="Arial" panose="020B0604020202020204" pitchFamily="34" charset="0"/>
                <a:cs typeface="Arial" panose="020B0604020202020204" pitchFamily="34" charset="0"/>
              </a:rPr>
              <a:t>Aerospace and Defence market recently defined by the great and known company mergers is experiencing, although waiting for new programmes, a significant growth thanks to the increase of the defence spending of some of the world key countries. </a:t>
            </a:r>
            <a:endParaRPr lang="es-ES" sz="1100" dirty="0">
              <a:solidFill>
                <a:schemeClr val="bg1"/>
              </a:solidFill>
              <a:latin typeface="Arial" panose="020B0604020202020204" pitchFamily="34" charset="0"/>
              <a:cs typeface="Arial" panose="020B0604020202020204" pitchFamily="34" charset="0"/>
            </a:endParaRPr>
          </a:p>
          <a:p>
            <a:pPr algn="just">
              <a:spcBef>
                <a:spcPts val="600"/>
              </a:spcBef>
            </a:pPr>
            <a:r>
              <a:rPr lang="en-US" sz="1100" i="1" dirty="0">
                <a:solidFill>
                  <a:schemeClr val="bg1"/>
                </a:solidFill>
                <a:latin typeface="Arial" panose="020B0604020202020204" pitchFamily="34" charset="0"/>
                <a:cs typeface="Arial" panose="020B0604020202020204" pitchFamily="34" charset="0"/>
              </a:rPr>
              <a:t>In this context main OEMs make their CORE/CONTEXT analysis to identify areas and domains that provide them with differentiation and a strategy for its Supply Chain.</a:t>
            </a:r>
            <a:endParaRPr lang="es-ES" sz="1100" dirty="0">
              <a:solidFill>
                <a:schemeClr val="bg1"/>
              </a:solidFill>
              <a:latin typeface="Arial" panose="020B0604020202020204" pitchFamily="34" charset="0"/>
              <a:cs typeface="Arial" panose="020B0604020202020204" pitchFamily="34" charset="0"/>
            </a:endParaRPr>
          </a:p>
          <a:p>
            <a:pPr algn="just">
              <a:spcBef>
                <a:spcPts val="600"/>
              </a:spcBef>
            </a:pPr>
            <a:r>
              <a:rPr lang="en-US" sz="1100" i="1" dirty="0">
                <a:solidFill>
                  <a:schemeClr val="bg1"/>
                </a:solidFill>
                <a:latin typeface="Arial" panose="020B0604020202020204" pitchFamily="34" charset="0"/>
                <a:cs typeface="Arial" panose="020B0604020202020204" pitchFamily="34" charset="0"/>
              </a:rPr>
              <a:t>In this sense Airbus DS launches ACME, a programme to externalize part of its engineering pursuing to benefit from multicompetence teams and a deliverables oriented management. For the ALTRAN Group, ACME is undoubtedly one of the largest contract  we have ever faced worldwide. In terms of volume, relevance of the activity and because it mainly encompasses two very important countries as Spain and Germany,  ACME is a priority challenge for us and as such we dedicate a great effort to offer the service Airbus DS requires at all times.</a:t>
            </a:r>
            <a:endParaRPr lang="es-ES" sz="1100" dirty="0">
              <a:solidFill>
                <a:schemeClr val="bg1"/>
              </a:solidFill>
              <a:latin typeface="Arial" panose="020B0604020202020204" pitchFamily="34" charset="0"/>
              <a:cs typeface="Arial" panose="020B0604020202020204" pitchFamily="34" charset="0"/>
            </a:endParaRPr>
          </a:p>
          <a:p>
            <a:pPr algn="just">
              <a:spcBef>
                <a:spcPts val="600"/>
              </a:spcBef>
            </a:pPr>
            <a:r>
              <a:rPr lang="en-US" sz="1100" i="1" dirty="0">
                <a:solidFill>
                  <a:schemeClr val="bg1"/>
                </a:solidFill>
                <a:latin typeface="Arial" panose="020B0604020202020204" pitchFamily="34" charset="0"/>
                <a:cs typeface="Arial" panose="020B0604020202020204" pitchFamily="34" charset="0"/>
              </a:rPr>
              <a:t>Proof of this is also our R&amp;D investments, completely aligned towards developing talent for the market as well as new technologies that could be applied, for example within this contract.</a:t>
            </a:r>
            <a:endParaRPr lang="es-ES" sz="1100" dirty="0">
              <a:solidFill>
                <a:schemeClr val="bg1"/>
              </a:solidFill>
              <a:latin typeface="Arial" panose="020B0604020202020204" pitchFamily="34" charset="0"/>
              <a:cs typeface="Arial" panose="020B0604020202020204" pitchFamily="34" charset="0"/>
            </a:endParaRPr>
          </a:p>
          <a:p>
            <a:endParaRPr lang="es-ES" sz="1100" dirty="0">
              <a:solidFill>
                <a:schemeClr val="bg1"/>
              </a:solidFill>
              <a:latin typeface="Arial" panose="020B0604020202020204" pitchFamily="34" charset="0"/>
              <a:cs typeface="Arial" panose="020B0604020202020204" pitchFamily="34" charset="0"/>
            </a:endParaRPr>
          </a:p>
        </p:txBody>
      </p:sp>
      <p:sp>
        <p:nvSpPr>
          <p:cNvPr id="26" name="CuadroTexto 25"/>
          <p:cNvSpPr txBox="1"/>
          <p:nvPr/>
        </p:nvSpPr>
        <p:spPr>
          <a:xfrm>
            <a:off x="4663438" y="399621"/>
            <a:ext cx="4025559" cy="707886"/>
          </a:xfrm>
          <a:prstGeom prst="rect">
            <a:avLst/>
          </a:prstGeom>
          <a:noFill/>
        </p:spPr>
        <p:txBody>
          <a:bodyPr wrap="square" rtlCol="0">
            <a:spAutoFit/>
          </a:bodyPr>
          <a:lstStyle/>
          <a:p>
            <a:r>
              <a:rPr lang="es-ES" sz="2000" b="1" dirty="0" smtClean="0">
                <a:solidFill>
                  <a:schemeClr val="bg1"/>
                </a:solidFill>
                <a:latin typeface="Arial" panose="020B0604020202020204" pitchFamily="34" charset="0"/>
                <a:cs typeface="Arial" panose="020B0604020202020204" pitchFamily="34" charset="0"/>
              </a:rPr>
              <a:t>The ACME in the </a:t>
            </a:r>
            <a:r>
              <a:rPr lang="es-ES" sz="2000" b="1" dirty="0">
                <a:solidFill>
                  <a:schemeClr val="bg1"/>
                </a:solidFill>
                <a:latin typeface="Arial" panose="020B0604020202020204" pitchFamily="34" charset="0"/>
                <a:cs typeface="Arial" panose="020B0604020202020204" pitchFamily="34" charset="0"/>
              </a:rPr>
              <a:t>i</a:t>
            </a:r>
            <a:r>
              <a:rPr lang="es-ES" sz="2000" b="1" dirty="0" smtClean="0">
                <a:solidFill>
                  <a:schemeClr val="bg1"/>
                </a:solidFill>
                <a:latin typeface="Arial" panose="020B0604020202020204" pitchFamily="34" charset="0"/>
                <a:cs typeface="Arial" panose="020B0604020202020204" pitchFamily="34" charset="0"/>
              </a:rPr>
              <a:t>ndustry</a:t>
            </a:r>
            <a:endParaRPr lang="es-ES" sz="2000" b="1" dirty="0" smtClean="0">
              <a:solidFill>
                <a:schemeClr val="bg1"/>
              </a:solidFill>
              <a:latin typeface="Arial" panose="020B0604020202020204" pitchFamily="34" charset="0"/>
              <a:cs typeface="Arial" panose="020B0604020202020204" pitchFamily="34" charset="0"/>
            </a:endParaRPr>
          </a:p>
          <a:p>
            <a:endParaRPr lang="es-ES" sz="2000" dirty="0">
              <a:solidFill>
                <a:schemeClr val="bg1"/>
              </a:solidFill>
            </a:endParaRPr>
          </a:p>
        </p:txBody>
      </p:sp>
      <p:sp>
        <p:nvSpPr>
          <p:cNvPr id="4" name="CuadroTexto 3"/>
          <p:cNvSpPr txBox="1"/>
          <p:nvPr/>
        </p:nvSpPr>
        <p:spPr>
          <a:xfrm>
            <a:off x="4465079" y="774305"/>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7" name="CuadroTexto 26"/>
          <p:cNvSpPr txBox="1"/>
          <p:nvPr/>
        </p:nvSpPr>
        <p:spPr>
          <a:xfrm>
            <a:off x="9162047" y="2904252"/>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pic>
        <p:nvPicPr>
          <p:cNvPr id="29" name="Imagen 28"/>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6762"/>
                    </a14:imgEffect>
                    <a14:imgEffect>
                      <a14:saturation sat="74000"/>
                    </a14:imgEffect>
                  </a14:imgLayer>
                </a14:imgProps>
              </a:ext>
              <a:ext uri="{28A0092B-C50C-407E-A947-70E740481C1C}">
                <a14:useLocalDpi xmlns:a14="http://schemas.microsoft.com/office/drawing/2010/main" val="0"/>
              </a:ext>
            </a:extLst>
          </a:blip>
          <a:srcRect b="21312"/>
          <a:stretch/>
        </p:blipFill>
        <p:spPr>
          <a:xfrm>
            <a:off x="1071090" y="3652953"/>
            <a:ext cx="1822958" cy="2330427"/>
          </a:xfrm>
          <a:prstGeom prst="rect">
            <a:avLst/>
          </a:prstGeom>
        </p:spPr>
      </p:pic>
      <p:sp>
        <p:nvSpPr>
          <p:cNvPr id="31" name="CuadroTexto 30"/>
          <p:cNvSpPr txBox="1"/>
          <p:nvPr/>
        </p:nvSpPr>
        <p:spPr>
          <a:xfrm>
            <a:off x="1324103" y="5489067"/>
            <a:ext cx="1316932" cy="984885"/>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ALBERTO </a:t>
            </a:r>
            <a:r>
              <a:rPr lang="en-US" sz="1100" b="1" dirty="0" smtClean="0">
                <a:solidFill>
                  <a:schemeClr val="tx1">
                    <a:lumMod val="65000"/>
                    <a:lumOff val="35000"/>
                  </a:schemeClr>
                </a:solidFill>
                <a:latin typeface="Arial" panose="020B0604020202020204" pitchFamily="34" charset="0"/>
                <a:cs typeface="Arial" panose="020B0604020202020204" pitchFamily="34" charset="0"/>
              </a:rPr>
              <a:t>REGUERA </a:t>
            </a:r>
          </a:p>
          <a:p>
            <a:r>
              <a:rPr lang="en-US" sz="800" dirty="0" smtClean="0">
                <a:solidFill>
                  <a:schemeClr val="tx1">
                    <a:lumMod val="65000"/>
                    <a:lumOff val="35000"/>
                  </a:schemeClr>
                </a:solidFill>
                <a:latin typeface="Arial" panose="020B0604020202020204" pitchFamily="34" charset="0"/>
                <a:cs typeface="Arial" panose="020B0604020202020204" pitchFamily="34" charset="0"/>
              </a:rPr>
              <a:t>Global Account Manager for Airbus DS</a:t>
            </a:r>
          </a:p>
          <a:p>
            <a:endParaRPr lang="es-ES" sz="9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CuadroTexto 31"/>
          <p:cNvSpPr txBox="1"/>
          <p:nvPr/>
        </p:nvSpPr>
        <p:spPr>
          <a:xfrm>
            <a:off x="4634231" y="4037001"/>
            <a:ext cx="7296914" cy="2677656"/>
          </a:xfrm>
          <a:prstGeom prst="rect">
            <a:avLst/>
          </a:prstGeom>
          <a:noFill/>
        </p:spPr>
        <p:txBody>
          <a:bodyPr wrap="square" rtlCol="0">
            <a:spAutoFit/>
          </a:bodyPr>
          <a:lstStyle/>
          <a:p>
            <a:pPr algn="just">
              <a:spcBef>
                <a:spcPts val="600"/>
              </a:spcBef>
            </a:pPr>
            <a:r>
              <a:rPr lang="en-GB" sz="1100" i="1" dirty="0" smtClean="0">
                <a:solidFill>
                  <a:schemeClr val="bg1"/>
                </a:solidFill>
                <a:latin typeface="Arial" panose="020B0604020202020204" pitchFamily="34" charset="0"/>
                <a:cs typeface="Arial" panose="020B0604020202020204" pitchFamily="34" charset="0"/>
              </a:rPr>
              <a:t>As </a:t>
            </a:r>
            <a:r>
              <a:rPr lang="en-GB" sz="1100" i="1" dirty="0">
                <a:solidFill>
                  <a:schemeClr val="bg1"/>
                </a:solidFill>
                <a:latin typeface="Arial" panose="020B0604020202020204" pitchFamily="34" charset="0"/>
                <a:cs typeface="Arial" panose="020B0604020202020204" pitchFamily="34" charset="0"/>
              </a:rPr>
              <a:t>many of our clients Airbus DS is facing challenges related Time-to-Market acceleration, be more innovative and digital as well as cultural changes to foster cooperation and build One Engineering organization. Our own strategy plan, High Road 2022 is designed to support our key clients as Airbus DS to achieve these goals. </a:t>
            </a:r>
            <a:endParaRPr lang="es-ES" sz="1100" i="1" dirty="0">
              <a:solidFill>
                <a:schemeClr val="bg1"/>
              </a:solidFill>
              <a:latin typeface="Arial" panose="020B0604020202020204" pitchFamily="34" charset="0"/>
              <a:cs typeface="Arial" panose="020B0604020202020204" pitchFamily="34" charset="0"/>
            </a:endParaRPr>
          </a:p>
          <a:p>
            <a:pPr algn="just">
              <a:spcBef>
                <a:spcPts val="600"/>
              </a:spcBef>
            </a:pPr>
            <a:r>
              <a:rPr lang="en-GB" sz="1100" i="1" dirty="0">
                <a:solidFill>
                  <a:schemeClr val="bg1"/>
                </a:solidFill>
                <a:latin typeface="Arial" panose="020B0604020202020204" pitchFamily="34" charset="0"/>
                <a:cs typeface="Arial" panose="020B0604020202020204" pitchFamily="34" charset="0"/>
              </a:rPr>
              <a:t>Engineering domain is a cornerstone to face these challenges, and ACME the vehicle for Airbus DS partners to bring value in coming critical years. In this sense we highlight three axes of the Altran´s strategy for ACME:</a:t>
            </a:r>
            <a:endParaRPr lang="es-ES" sz="1100" i="1" dirty="0">
              <a:solidFill>
                <a:schemeClr val="bg1"/>
              </a:solidFill>
              <a:latin typeface="Arial" panose="020B0604020202020204" pitchFamily="34" charset="0"/>
              <a:cs typeface="Arial" panose="020B0604020202020204" pitchFamily="34" charset="0"/>
            </a:endParaRPr>
          </a:p>
          <a:p>
            <a:pPr marL="171450" lvl="0" indent="-171450" algn="just">
              <a:spcBef>
                <a:spcPts val="600"/>
              </a:spcBef>
              <a:buFont typeface="Arial" panose="020B0604020202020204" pitchFamily="34" charset="0"/>
              <a:buChar char="•"/>
            </a:pPr>
            <a:r>
              <a:rPr lang="en-GB" sz="1100" i="1" dirty="0">
                <a:solidFill>
                  <a:schemeClr val="bg1"/>
                </a:solidFill>
                <a:latin typeface="Arial" panose="020B0604020202020204" pitchFamily="34" charset="0"/>
                <a:cs typeface="Arial" panose="020B0604020202020204" pitchFamily="34" charset="0"/>
              </a:rPr>
              <a:t>First, keep improving our current performances based on our deep knowledge on Airbus DS products and services. </a:t>
            </a:r>
            <a:endParaRPr lang="es-ES" sz="1100" i="1" dirty="0">
              <a:solidFill>
                <a:schemeClr val="bg1"/>
              </a:solidFill>
              <a:latin typeface="Arial" panose="020B0604020202020204" pitchFamily="34" charset="0"/>
              <a:cs typeface="Arial" panose="020B0604020202020204" pitchFamily="34" charset="0"/>
            </a:endParaRPr>
          </a:p>
          <a:p>
            <a:pPr marL="171450" indent="-171450" algn="just">
              <a:spcBef>
                <a:spcPts val="600"/>
              </a:spcBef>
              <a:buFont typeface="Arial" panose="020B0604020202020204" pitchFamily="34" charset="0"/>
              <a:buChar char="•"/>
            </a:pPr>
            <a:r>
              <a:rPr lang="en-GB" sz="1100" i="1" dirty="0">
                <a:solidFill>
                  <a:schemeClr val="bg1"/>
                </a:solidFill>
                <a:latin typeface="Arial" panose="020B0604020202020204" pitchFamily="34" charset="0"/>
                <a:cs typeface="Arial" panose="020B0604020202020204" pitchFamily="34" charset="0"/>
              </a:rPr>
              <a:t>Second, contribute to foster transnational cooperation using our large international footprint.</a:t>
            </a:r>
            <a:endParaRPr lang="es-ES" sz="1100" i="1" dirty="0">
              <a:solidFill>
                <a:schemeClr val="bg1"/>
              </a:solidFill>
              <a:latin typeface="Arial" panose="020B0604020202020204" pitchFamily="34" charset="0"/>
              <a:cs typeface="Arial" panose="020B0604020202020204" pitchFamily="34" charset="0"/>
            </a:endParaRPr>
          </a:p>
          <a:p>
            <a:pPr marL="171450" indent="-171450" algn="just">
              <a:spcBef>
                <a:spcPts val="600"/>
              </a:spcBef>
              <a:buFont typeface="Arial" panose="020B0604020202020204" pitchFamily="34" charset="0"/>
              <a:buChar char="•"/>
            </a:pPr>
            <a:r>
              <a:rPr lang="en-GB" sz="1100" i="1" dirty="0">
                <a:solidFill>
                  <a:schemeClr val="bg1"/>
                </a:solidFill>
                <a:latin typeface="Arial" panose="020B0604020202020204" pitchFamily="34" charset="0"/>
                <a:cs typeface="Arial" panose="020B0604020202020204" pitchFamily="34" charset="0"/>
              </a:rPr>
              <a:t>Third, bring value through our high-value solutions based, for instead, on Analytics, IoT or Innovation and Design.</a:t>
            </a:r>
            <a:endParaRPr lang="es-ES" sz="1100" i="1" dirty="0">
              <a:solidFill>
                <a:schemeClr val="bg1"/>
              </a:solidFill>
              <a:latin typeface="Arial" panose="020B0604020202020204" pitchFamily="34" charset="0"/>
              <a:cs typeface="Arial" panose="020B0604020202020204" pitchFamily="34" charset="0"/>
            </a:endParaRPr>
          </a:p>
          <a:p>
            <a:pPr algn="just">
              <a:spcBef>
                <a:spcPts val="600"/>
              </a:spcBef>
            </a:pPr>
            <a:r>
              <a:rPr lang="en-GB" sz="1100" i="1" dirty="0">
                <a:solidFill>
                  <a:schemeClr val="bg1"/>
                </a:solidFill>
                <a:latin typeface="Arial" panose="020B0604020202020204" pitchFamily="34" charset="0"/>
                <a:cs typeface="Arial" panose="020B0604020202020204" pitchFamily="34" charset="0"/>
              </a:rPr>
              <a:t>In short, we feel challenged and committed with Airbus DS goals for the coming years and are highly motivated to contribute to achieve these goals through ACME framework. </a:t>
            </a:r>
            <a:endParaRPr lang="es-ES" sz="1100" i="1" dirty="0">
              <a:solidFill>
                <a:schemeClr val="bg1"/>
              </a:solidFill>
              <a:latin typeface="Arial" panose="020B0604020202020204" pitchFamily="34" charset="0"/>
              <a:cs typeface="Arial" panose="020B0604020202020204" pitchFamily="34" charset="0"/>
            </a:endParaRPr>
          </a:p>
          <a:p>
            <a:endParaRPr lang="es-ES" sz="1100" dirty="0">
              <a:solidFill>
                <a:schemeClr val="bg1"/>
              </a:solidFill>
              <a:latin typeface="Sitka Text" panose="02000505000000020004" pitchFamily="2" charset="0"/>
            </a:endParaRPr>
          </a:p>
        </p:txBody>
      </p:sp>
      <p:sp>
        <p:nvSpPr>
          <p:cNvPr id="33" name="CuadroTexto 32"/>
          <p:cNvSpPr txBox="1"/>
          <p:nvPr/>
        </p:nvSpPr>
        <p:spPr>
          <a:xfrm>
            <a:off x="4663438" y="3486110"/>
            <a:ext cx="5525022" cy="707886"/>
          </a:xfrm>
          <a:prstGeom prst="rect">
            <a:avLst/>
          </a:prstGeom>
          <a:noFill/>
        </p:spPr>
        <p:txBody>
          <a:bodyPr wrap="square" rtlCol="0">
            <a:spAutoFit/>
          </a:bodyPr>
          <a:lstStyle/>
          <a:p>
            <a:r>
              <a:rPr lang="en-US" sz="2000" b="1" dirty="0" smtClean="0">
                <a:solidFill>
                  <a:schemeClr val="bg1"/>
                </a:solidFill>
                <a:latin typeface="Arial" panose="020B0604020202020204" pitchFamily="34" charset="0"/>
                <a:cs typeface="Arial" panose="020B0604020202020204" pitchFamily="34" charset="0"/>
              </a:rPr>
              <a:t>ALTRAN´s strategy at an Airbus DS level</a:t>
            </a:r>
          </a:p>
          <a:p>
            <a:endParaRPr lang="es-ES" sz="2000" b="1" dirty="0" smtClean="0">
              <a:solidFill>
                <a:schemeClr val="bg1"/>
              </a:solidFill>
              <a:latin typeface="Arial" panose="020B0604020202020204" pitchFamily="34" charset="0"/>
              <a:cs typeface="Arial" panose="020B0604020202020204" pitchFamily="34" charset="0"/>
            </a:endParaRPr>
          </a:p>
        </p:txBody>
      </p:sp>
      <p:sp>
        <p:nvSpPr>
          <p:cNvPr id="34" name="CuadroTexto 33"/>
          <p:cNvSpPr txBox="1"/>
          <p:nvPr/>
        </p:nvSpPr>
        <p:spPr>
          <a:xfrm>
            <a:off x="4433061" y="3901076"/>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35" name="CuadroTexto 34"/>
          <p:cNvSpPr txBox="1"/>
          <p:nvPr/>
        </p:nvSpPr>
        <p:spPr>
          <a:xfrm>
            <a:off x="8419261" y="6188320"/>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pic>
        <p:nvPicPr>
          <p:cNvPr id="5" name="Imagen 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1066" y="589077"/>
            <a:ext cx="1983006" cy="1983006"/>
          </a:xfrm>
          <a:prstGeom prst="rect">
            <a:avLst/>
          </a:prstGeom>
        </p:spPr>
      </p:pic>
      <p:sp>
        <p:nvSpPr>
          <p:cNvPr id="24" name="CuadroTexto 23"/>
          <p:cNvSpPr txBox="1"/>
          <p:nvPr/>
        </p:nvSpPr>
        <p:spPr>
          <a:xfrm>
            <a:off x="1324103" y="2456080"/>
            <a:ext cx="1316932" cy="969496"/>
          </a:xfrm>
          <a:prstGeom prst="rect">
            <a:avLst/>
          </a:prstGeom>
          <a:solidFill>
            <a:schemeClr val="bg1"/>
          </a:solidFill>
        </p:spPr>
        <p:txBody>
          <a:bodyPr wrap="square" rtlCol="0">
            <a:spAutoFit/>
          </a:bodyPr>
          <a:lstStyle/>
          <a:p>
            <a:pPr algn="r"/>
            <a:endParaRPr lang="en-US" sz="1100" b="1" dirty="0" smtClean="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rPr>
              <a:t>ALFONSO MARTÍNEZ </a:t>
            </a:r>
            <a:endParaRPr lang="en-US" sz="1100" b="1" dirty="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endParaRPr>
          </a:p>
          <a:p>
            <a:r>
              <a:rPr lang="en-US" sz="800" dirty="0" smtClean="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rPr>
              <a:t>Aerospace </a:t>
            </a:r>
            <a:r>
              <a:rPr lang="en-US" sz="800" dirty="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rPr>
              <a:t>Industry Senior VicePresident</a:t>
            </a:r>
          </a:p>
          <a:p>
            <a:endParaRPr lang="es-ES" sz="800" b="1" dirty="0">
              <a:solidFill>
                <a:schemeClr val="tx1">
                  <a:lumMod val="65000"/>
                  <a:lumOff val="35000"/>
                </a:schemeClr>
              </a:solidFill>
              <a:latin typeface="Arial" panose="020B0604020202020204" pitchFamily="34" charset="0"/>
              <a:ea typeface="Arial Unicode MS" panose="020B0604020202020204" pitchFamily="34" charset="-128"/>
              <a:cs typeface="Arial" panose="020B0604020202020204" pitchFamily="34" charset="0"/>
            </a:endParaRPr>
          </a:p>
        </p:txBody>
      </p:sp>
      <p:pic>
        <p:nvPicPr>
          <p:cNvPr id="39" name="Imagen 3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64354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o 20"/>
          <p:cNvGrpSpPr/>
          <p:nvPr/>
        </p:nvGrpSpPr>
        <p:grpSpPr>
          <a:xfrm>
            <a:off x="0" y="0"/>
            <a:ext cx="12192000" cy="6858000"/>
            <a:chOff x="4356101" y="0"/>
            <a:chExt cx="7835900" cy="6858000"/>
          </a:xfrm>
          <a:solidFill>
            <a:schemeClr val="bg1"/>
          </a:solidFill>
        </p:grpSpPr>
        <p:sp>
          <p:nvSpPr>
            <p:cNvPr id="22" name="Rectángulo 21"/>
            <p:cNvSpPr/>
            <p:nvPr/>
          </p:nvSpPr>
          <p:spPr>
            <a:xfrm>
              <a:off x="4356101" y="0"/>
              <a:ext cx="783590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8" name="Rectángulo 27"/>
            <p:cNvSpPr/>
            <p:nvPr/>
          </p:nvSpPr>
          <p:spPr>
            <a:xfrm>
              <a:off x="4356101" y="0"/>
              <a:ext cx="783589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pic>
        <p:nvPicPr>
          <p:cNvPr id="15" name="Imagen 14"/>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104000"/>
                    </a14:imgEffect>
                  </a14:imgLayer>
                </a14:imgProps>
              </a:ext>
              <a:ext uri="{28A0092B-C50C-407E-A947-70E740481C1C}">
                <a14:useLocalDpi xmlns:a14="http://schemas.microsoft.com/office/drawing/2010/main" val="0"/>
              </a:ext>
            </a:extLst>
          </a:blip>
          <a:srcRect r="1911"/>
          <a:stretch/>
        </p:blipFill>
        <p:spPr>
          <a:xfrm>
            <a:off x="1193724" y="387804"/>
            <a:ext cx="1562288" cy="2486211"/>
          </a:xfrm>
          <a:prstGeom prst="rect">
            <a:avLst/>
          </a:prstGeom>
        </p:spPr>
      </p:pic>
      <p:grpSp>
        <p:nvGrpSpPr>
          <p:cNvPr id="2" name="Grupo 1"/>
          <p:cNvGrpSpPr/>
          <p:nvPr/>
        </p:nvGrpSpPr>
        <p:grpSpPr>
          <a:xfrm>
            <a:off x="4356101" y="0"/>
            <a:ext cx="7835900" cy="6858000"/>
            <a:chOff x="4356101" y="0"/>
            <a:chExt cx="7835900" cy="6858000"/>
          </a:xfrm>
        </p:grpSpPr>
        <p:sp>
          <p:nvSpPr>
            <p:cNvPr id="6" name="Rectángulo 5"/>
            <p:cNvSpPr/>
            <p:nvPr/>
          </p:nvSpPr>
          <p:spPr>
            <a:xfrm>
              <a:off x="4356101" y="0"/>
              <a:ext cx="78359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3" name="Rectángulo 12"/>
            <p:cNvSpPr/>
            <p:nvPr/>
          </p:nvSpPr>
          <p:spPr>
            <a:xfrm>
              <a:off x="4356101" y="0"/>
              <a:ext cx="7835899"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sp>
        <p:nvSpPr>
          <p:cNvPr id="25" name="CuadroTexto 24"/>
          <p:cNvSpPr txBox="1"/>
          <p:nvPr/>
        </p:nvSpPr>
        <p:spPr>
          <a:xfrm>
            <a:off x="4663439" y="901808"/>
            <a:ext cx="7296913" cy="2693045"/>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 ACME is a new way of working, more deliverable orientated, with a greater focus on objectives and results and with a commitment to quality that will be permanently measured with the corresponding indicators. Additionally, ACME will consolidate and reinforce the steps being taken towards working off-site and a greater autonomy on the supplier´s side. All of this will undoubtedly accentuate the added value offered by each company, demanding excellence in every step we take.</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In this setting, the main challenges we face are organizational and change management. Working with WUs that are more focused on service, managing customer needs from an international level and finding more autonomous delivery modes are aspects that we have been working on for many years in Airbus Operations for example and from which we hope to apply our experience, lessons learned and good practices to ACME.</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On the other hand, another challenge that we face is in the search for talent. In many cases the market is not capable of providing the specific knowledge required to meet the demand. ALTRAN has been working for a long time now with Internships, R&amp;D and other initiatives in an attempt to mitigate this effect</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t>
            </a:r>
            <a:endParaRPr lang="es-ES" sz="1100" dirty="0" smtClean="0">
              <a:solidFill>
                <a:schemeClr val="bg1"/>
              </a:solidFill>
              <a:latin typeface="Arial" panose="020B0604020202020204" pitchFamily="34" charset="0"/>
              <a:cs typeface="Arial" panose="020B0604020202020204" pitchFamily="34" charset="0"/>
            </a:endParaRPr>
          </a:p>
          <a:p>
            <a:endParaRPr lang="es-ES" sz="1100" dirty="0">
              <a:solidFill>
                <a:schemeClr val="bg1"/>
              </a:solidFill>
              <a:latin typeface="Arial" panose="020B0604020202020204" pitchFamily="34" charset="0"/>
              <a:cs typeface="Arial" panose="020B0604020202020204" pitchFamily="34" charset="0"/>
            </a:endParaRPr>
          </a:p>
        </p:txBody>
      </p:sp>
      <p:sp>
        <p:nvSpPr>
          <p:cNvPr id="26" name="CuadroTexto 25"/>
          <p:cNvSpPr txBox="1"/>
          <p:nvPr/>
        </p:nvSpPr>
        <p:spPr>
          <a:xfrm>
            <a:off x="4663438" y="399621"/>
            <a:ext cx="4690874" cy="707886"/>
          </a:xfrm>
          <a:prstGeom prst="rect">
            <a:avLst/>
          </a:prstGeom>
          <a:noFill/>
        </p:spPr>
        <p:txBody>
          <a:bodyPr wrap="square" rtlCol="0">
            <a:spAutoFit/>
          </a:bodyPr>
          <a:lstStyle/>
          <a:p>
            <a:r>
              <a:rPr lang="es-ES" sz="2000" b="1" dirty="0" smtClean="0">
                <a:solidFill>
                  <a:schemeClr val="bg1"/>
                </a:solidFill>
                <a:latin typeface="Arial" panose="020B0604020202020204" pitchFamily="34" charset="0"/>
                <a:cs typeface="Arial" panose="020B0604020202020204" pitchFamily="34" charset="0"/>
              </a:rPr>
              <a:t>The main challenages ACME poses</a:t>
            </a:r>
          </a:p>
          <a:p>
            <a:endParaRPr lang="es-ES" sz="2000" dirty="0">
              <a:solidFill>
                <a:schemeClr val="bg1"/>
              </a:solidFill>
            </a:endParaRPr>
          </a:p>
        </p:txBody>
      </p:sp>
      <p:sp>
        <p:nvSpPr>
          <p:cNvPr id="4" name="CuadroTexto 3"/>
          <p:cNvSpPr txBox="1"/>
          <p:nvPr/>
        </p:nvSpPr>
        <p:spPr>
          <a:xfrm>
            <a:off x="4465079" y="774305"/>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7" name="CuadroTexto 26"/>
          <p:cNvSpPr txBox="1"/>
          <p:nvPr/>
        </p:nvSpPr>
        <p:spPr>
          <a:xfrm>
            <a:off x="10094735" y="2819547"/>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32" name="CuadroTexto 31"/>
          <p:cNvSpPr txBox="1"/>
          <p:nvPr/>
        </p:nvSpPr>
        <p:spPr>
          <a:xfrm>
            <a:off x="4634231" y="4037001"/>
            <a:ext cx="7296914" cy="2431435"/>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Alliances &amp; partnerships are key to serve our global and key accounts and are fully embedded into Altran´s strategy and supply chain.</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As every customer has different needs Altran studies these in a careful way and answers with a customized approach for each client</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We work with niche suppliers as well as capacity providers to complement our portfolio or domain know how to react on market needs and peaks and to enable End to End service offerings</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In general, we only partner with companies that enrich our portfolio and boost our performance.</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For the ACME we concentrate on established players that are working long-term in the aerospace and defence field to underline our ambition to bring value to Airbus DS and to support transformation as well as business continuity. With most of our partners we already work in MultiCo and MultiCeco or other environment for several years in a trustful way.</a:t>
            </a:r>
          </a:p>
          <a:p>
            <a:endParaRPr lang="es-ES" sz="1100" dirty="0">
              <a:solidFill>
                <a:schemeClr val="bg1"/>
              </a:solidFill>
              <a:latin typeface="Sitka Text" panose="02000505000000020004" pitchFamily="2" charset="0"/>
            </a:endParaRPr>
          </a:p>
        </p:txBody>
      </p:sp>
      <p:sp>
        <p:nvSpPr>
          <p:cNvPr id="33" name="CuadroTexto 32"/>
          <p:cNvSpPr txBox="1"/>
          <p:nvPr/>
        </p:nvSpPr>
        <p:spPr>
          <a:xfrm>
            <a:off x="4663438" y="3486110"/>
            <a:ext cx="5525022" cy="707886"/>
          </a:xfrm>
          <a:prstGeom prst="rect">
            <a:avLst/>
          </a:prstGeom>
          <a:noFill/>
        </p:spPr>
        <p:txBody>
          <a:bodyPr wrap="square" rtlCol="0">
            <a:spAutoFit/>
          </a:bodyPr>
          <a:lstStyle/>
          <a:p>
            <a:pPr lvl="0"/>
            <a:r>
              <a:rPr lang="en-US" sz="2000" b="1" dirty="0" smtClean="0">
                <a:solidFill>
                  <a:prstClr val="white"/>
                </a:solidFill>
                <a:latin typeface="Arial" panose="020B0604020202020204" pitchFamily="34" charset="0"/>
                <a:cs typeface="Arial" panose="020B0604020202020204" pitchFamily="34" charset="0"/>
              </a:rPr>
              <a:t>Our strategy on Alliances &amp; Partnerships</a:t>
            </a:r>
          </a:p>
          <a:p>
            <a:endParaRPr lang="es-ES" sz="2000" b="1" dirty="0" smtClean="0">
              <a:solidFill>
                <a:schemeClr val="bg1"/>
              </a:solidFill>
              <a:latin typeface="Arial" panose="020B0604020202020204" pitchFamily="34" charset="0"/>
              <a:cs typeface="Arial" panose="020B0604020202020204" pitchFamily="34" charset="0"/>
            </a:endParaRPr>
          </a:p>
        </p:txBody>
      </p:sp>
      <p:sp>
        <p:nvSpPr>
          <p:cNvPr id="16" name="CuadroTexto 15"/>
          <p:cNvSpPr txBox="1"/>
          <p:nvPr/>
        </p:nvSpPr>
        <p:spPr>
          <a:xfrm>
            <a:off x="1337912" y="2565303"/>
            <a:ext cx="1289314" cy="1107996"/>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LUIS JAVIER CODÓN</a:t>
            </a:r>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800" dirty="0" smtClean="0">
                <a:solidFill>
                  <a:schemeClr val="tx1">
                    <a:lumMod val="65000"/>
                    <a:lumOff val="35000"/>
                  </a:schemeClr>
                </a:solidFill>
                <a:latin typeface="Arial" panose="020B0604020202020204" pitchFamily="34" charset="0"/>
                <a:cs typeface="Arial" panose="020B0604020202020204" pitchFamily="34" charset="0"/>
              </a:rPr>
              <a:t>Managing Director Arospace &amp; Defence Division</a:t>
            </a:r>
            <a:endParaRPr lang="en-US" sz="800" dirty="0" smtClean="0">
              <a:solidFill>
                <a:schemeClr val="tx1">
                  <a:lumMod val="65000"/>
                  <a:lumOff val="35000"/>
                </a:schemeClr>
              </a:solidFill>
              <a:latin typeface="Arial" panose="020B0604020202020204" pitchFamily="34" charset="0"/>
              <a:cs typeface="Arial" panose="020B0604020202020204" pitchFamily="34" charset="0"/>
            </a:endParaRPr>
          </a:p>
          <a:p>
            <a:endParaRPr lang="es-ES" sz="900" dirty="0">
              <a:latin typeface="Arial" panose="020B0604020202020204" pitchFamily="34" charset="0"/>
              <a:cs typeface="Arial" panose="020B0604020202020204" pitchFamily="34" charset="0"/>
            </a:endParaRPr>
          </a:p>
        </p:txBody>
      </p:sp>
      <p:pic>
        <p:nvPicPr>
          <p:cNvPr id="17" name="Imagen 16"/>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1346" r="61483"/>
          <a:stretch/>
        </p:blipFill>
        <p:spPr>
          <a:xfrm>
            <a:off x="1074289" y="3643729"/>
            <a:ext cx="1817257" cy="2327296"/>
          </a:xfrm>
          <a:prstGeom prst="rect">
            <a:avLst/>
          </a:prstGeom>
        </p:spPr>
      </p:pic>
      <p:sp>
        <p:nvSpPr>
          <p:cNvPr id="18" name="CuadroTexto 17"/>
          <p:cNvSpPr txBox="1"/>
          <p:nvPr/>
        </p:nvSpPr>
        <p:spPr>
          <a:xfrm>
            <a:off x="1337912" y="5606661"/>
            <a:ext cx="1289314" cy="1107996"/>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ALEX </a:t>
            </a:r>
            <a:r>
              <a:rPr lang="en-US" sz="1100" b="1" dirty="0" smtClean="0">
                <a:solidFill>
                  <a:schemeClr val="tx1">
                    <a:lumMod val="65000"/>
                    <a:lumOff val="35000"/>
                  </a:schemeClr>
                </a:solidFill>
                <a:latin typeface="Arial" panose="020B0604020202020204" pitchFamily="34" charset="0"/>
                <a:cs typeface="Arial" panose="020B0604020202020204" pitchFamily="34" charset="0"/>
              </a:rPr>
              <a:t>BÖDCHER </a:t>
            </a:r>
          </a:p>
          <a:p>
            <a:r>
              <a:rPr lang="en-US" sz="800" dirty="0" smtClean="0">
                <a:solidFill>
                  <a:schemeClr val="tx1">
                    <a:lumMod val="65000"/>
                    <a:lumOff val="35000"/>
                  </a:schemeClr>
                </a:solidFill>
                <a:latin typeface="Arial" panose="020B0604020202020204" pitchFamily="34" charset="0"/>
                <a:cs typeface="Arial" panose="020B0604020202020204" pitchFamily="34" charset="0"/>
              </a:rPr>
              <a:t>Managing director Aerospace &amp; Defence </a:t>
            </a:r>
            <a:r>
              <a:rPr lang="en-US" sz="800" dirty="0" smtClean="0">
                <a:solidFill>
                  <a:schemeClr val="tx1">
                    <a:lumMod val="65000"/>
                    <a:lumOff val="35000"/>
                  </a:schemeClr>
                </a:solidFill>
                <a:latin typeface="Arial" panose="020B0604020202020204" pitchFamily="34" charset="0"/>
                <a:cs typeface="Arial" panose="020B0604020202020204" pitchFamily="34" charset="0"/>
              </a:rPr>
              <a:t>Division</a:t>
            </a:r>
            <a:endParaRPr lang="en-US" sz="800" dirty="0" smtClean="0">
              <a:solidFill>
                <a:schemeClr val="tx1">
                  <a:lumMod val="65000"/>
                  <a:lumOff val="35000"/>
                </a:schemeClr>
              </a:solidFill>
              <a:latin typeface="Arial" panose="020B0604020202020204" pitchFamily="34" charset="0"/>
              <a:cs typeface="Arial" panose="020B0604020202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smtClean="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p:txBody>
      </p:sp>
      <p:sp>
        <p:nvSpPr>
          <p:cNvPr id="19" name="CuadroTexto 18"/>
          <p:cNvSpPr txBox="1"/>
          <p:nvPr/>
        </p:nvSpPr>
        <p:spPr>
          <a:xfrm>
            <a:off x="4465079" y="3881827"/>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0" name="CuadroTexto 19"/>
          <p:cNvSpPr txBox="1"/>
          <p:nvPr/>
        </p:nvSpPr>
        <p:spPr>
          <a:xfrm>
            <a:off x="6095759" y="5973035"/>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pic>
        <p:nvPicPr>
          <p:cNvPr id="30" name="Imagen 2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211447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p:cNvGrpSpPr/>
          <p:nvPr/>
        </p:nvGrpSpPr>
        <p:grpSpPr>
          <a:xfrm>
            <a:off x="0" y="0"/>
            <a:ext cx="12192000" cy="6858000"/>
            <a:chOff x="4356101" y="0"/>
            <a:chExt cx="7835900" cy="6858000"/>
          </a:xfrm>
          <a:solidFill>
            <a:schemeClr val="bg1"/>
          </a:solidFill>
        </p:grpSpPr>
        <p:sp>
          <p:nvSpPr>
            <p:cNvPr id="28" name="Rectángulo 27"/>
            <p:cNvSpPr/>
            <p:nvPr/>
          </p:nvSpPr>
          <p:spPr>
            <a:xfrm>
              <a:off x="4356101" y="0"/>
              <a:ext cx="783590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9" name="Rectángulo 28"/>
            <p:cNvSpPr/>
            <p:nvPr/>
          </p:nvSpPr>
          <p:spPr>
            <a:xfrm>
              <a:off x="4356101" y="0"/>
              <a:ext cx="783589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grpSp>
        <p:nvGrpSpPr>
          <p:cNvPr id="2" name="Grupo 1"/>
          <p:cNvGrpSpPr/>
          <p:nvPr/>
        </p:nvGrpSpPr>
        <p:grpSpPr>
          <a:xfrm>
            <a:off x="4356101" y="0"/>
            <a:ext cx="7835900" cy="6858000"/>
            <a:chOff x="4356101" y="0"/>
            <a:chExt cx="7835900" cy="6858000"/>
          </a:xfrm>
        </p:grpSpPr>
        <p:sp>
          <p:nvSpPr>
            <p:cNvPr id="6" name="Rectángulo 5"/>
            <p:cNvSpPr/>
            <p:nvPr/>
          </p:nvSpPr>
          <p:spPr>
            <a:xfrm>
              <a:off x="4356101" y="0"/>
              <a:ext cx="78359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3" name="Rectángulo 12"/>
            <p:cNvSpPr/>
            <p:nvPr/>
          </p:nvSpPr>
          <p:spPr>
            <a:xfrm>
              <a:off x="4356101" y="0"/>
              <a:ext cx="7835899"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sp>
        <p:nvSpPr>
          <p:cNvPr id="25" name="CuadroTexto 24"/>
          <p:cNvSpPr txBox="1"/>
          <p:nvPr/>
        </p:nvSpPr>
        <p:spPr>
          <a:xfrm>
            <a:off x="4663439" y="901808"/>
            <a:ext cx="7296913" cy="2693045"/>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First Deliver, this is the first and main goal of ALTRAN for this new contract. Everything else is a strategy or means to achieve it. We can never compromise this key parameter.</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Beyond this we work towards offering more complete solutions, End to End, so that we consolidate the trust of our current customers, extend our footprint where we are not today and improve our on-going services. .For this we work every day to create customized solutions such as Critical SW, Cybersecurity and consolidate others such as the most established of System Integration or SW development or the most recent in Analytics or Innovation &amp; Design.</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We are a very large company, with great capacity, that structures its moving parts in such a way as to offer real added value to our customers. A great machine that on the other hand only sustains itself with GROWTH and therefore must be and will be another key objective of ALTRAN within the ACME.                  </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In short, we want to become the principal and preferred partner for any Airbus DS activity within ACME.</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t>
            </a:r>
            <a:endParaRPr lang="es-ES" sz="1100" dirty="0" smtClean="0">
              <a:solidFill>
                <a:schemeClr val="bg1"/>
              </a:solidFill>
              <a:latin typeface="Arial" panose="020B0604020202020204" pitchFamily="34" charset="0"/>
              <a:cs typeface="Arial" panose="020B0604020202020204" pitchFamily="34" charset="0"/>
            </a:endParaRPr>
          </a:p>
          <a:p>
            <a:endParaRPr lang="es-ES" sz="1100" dirty="0">
              <a:solidFill>
                <a:schemeClr val="bg1"/>
              </a:solidFill>
              <a:latin typeface="Arial" panose="020B0604020202020204" pitchFamily="34" charset="0"/>
              <a:cs typeface="Arial" panose="020B0604020202020204" pitchFamily="34" charset="0"/>
            </a:endParaRPr>
          </a:p>
        </p:txBody>
      </p:sp>
      <p:sp>
        <p:nvSpPr>
          <p:cNvPr id="26" name="CuadroTexto 25"/>
          <p:cNvSpPr txBox="1"/>
          <p:nvPr/>
        </p:nvSpPr>
        <p:spPr>
          <a:xfrm>
            <a:off x="4663438" y="399621"/>
            <a:ext cx="5897882" cy="707886"/>
          </a:xfrm>
          <a:prstGeom prst="rect">
            <a:avLst/>
          </a:prstGeom>
          <a:noFill/>
        </p:spPr>
        <p:txBody>
          <a:bodyPr wrap="square" rtlCol="0">
            <a:spAutoFit/>
          </a:bodyPr>
          <a:lstStyle/>
          <a:p>
            <a:pPr lvl="0"/>
            <a:r>
              <a:rPr lang="en-US" sz="2000" b="1" dirty="0" smtClean="0">
                <a:solidFill>
                  <a:prstClr val="white"/>
                </a:solidFill>
                <a:latin typeface="Arial" panose="020B0604020202020204" pitchFamily="34" charset="0"/>
                <a:cs typeface="Arial" panose="020B0604020202020204" pitchFamily="34" charset="0"/>
              </a:rPr>
              <a:t>ALTRAN´s main objectives for this new period</a:t>
            </a:r>
          </a:p>
          <a:p>
            <a:endParaRPr lang="es-ES" sz="2000" dirty="0">
              <a:solidFill>
                <a:schemeClr val="bg1"/>
              </a:solidFill>
            </a:endParaRPr>
          </a:p>
        </p:txBody>
      </p:sp>
      <p:sp>
        <p:nvSpPr>
          <p:cNvPr id="4" name="CuadroTexto 3"/>
          <p:cNvSpPr txBox="1"/>
          <p:nvPr/>
        </p:nvSpPr>
        <p:spPr>
          <a:xfrm>
            <a:off x="4465079" y="774305"/>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7" name="CuadroTexto 26"/>
          <p:cNvSpPr txBox="1"/>
          <p:nvPr/>
        </p:nvSpPr>
        <p:spPr>
          <a:xfrm>
            <a:off x="11063999" y="2713428"/>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32" name="CuadroTexto 31"/>
          <p:cNvSpPr txBox="1"/>
          <p:nvPr/>
        </p:nvSpPr>
        <p:spPr>
          <a:xfrm>
            <a:off x="4634231" y="4037001"/>
            <a:ext cx="7296914" cy="2015936"/>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If I had to define aspects in which we believe and that I consider characterize us and therefore will be offered to Airbus DS in the coming years, they are commitment, flexibility and professionalism. ALTRAN is aligned with Airbus DS in the strategy it sets at all times.</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We offer our experience for transnational collaborations, our extensive portfolio of expertise with our WCCs such as analytics or Innovation &amp; Design, our skills development initiatives, and why not our best practices and lessons learnt regarding WUs catalogue management.</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In Addition our Client knowledge allows us to be another defender of the Golden Rules, building fruitful and trustworthy relationships around Ethics and Compliance.</a:t>
            </a:r>
          </a:p>
          <a:p>
            <a:pPr algn="just">
              <a:spcBef>
                <a:spcPts val="600"/>
              </a:spcBef>
            </a:pPr>
            <a:endParaRPr lang="en-US" sz="1100" i="1" dirty="0" smtClean="0">
              <a:solidFill>
                <a:schemeClr val="bg1"/>
              </a:solidFill>
              <a:latin typeface="Arial" panose="020B0604020202020204" pitchFamily="34" charset="0"/>
              <a:cs typeface="Arial" panose="020B0604020202020204" pitchFamily="34" charset="0"/>
            </a:endParaRPr>
          </a:p>
          <a:p>
            <a:endParaRPr lang="es-ES" sz="1100" dirty="0">
              <a:solidFill>
                <a:schemeClr val="bg1"/>
              </a:solidFill>
              <a:latin typeface="Sitka Text" panose="02000505000000020004" pitchFamily="2" charset="0"/>
            </a:endParaRPr>
          </a:p>
        </p:txBody>
      </p:sp>
      <p:sp>
        <p:nvSpPr>
          <p:cNvPr id="33" name="CuadroTexto 32"/>
          <p:cNvSpPr txBox="1"/>
          <p:nvPr/>
        </p:nvSpPr>
        <p:spPr>
          <a:xfrm>
            <a:off x="4663438" y="3486110"/>
            <a:ext cx="5525022" cy="707886"/>
          </a:xfrm>
          <a:prstGeom prst="rect">
            <a:avLst/>
          </a:prstGeom>
          <a:noFill/>
        </p:spPr>
        <p:txBody>
          <a:bodyPr wrap="square" rtlCol="0">
            <a:spAutoFit/>
          </a:bodyPr>
          <a:lstStyle/>
          <a:p>
            <a:pPr lvl="0"/>
            <a:r>
              <a:rPr lang="en-US" sz="2000" b="1" dirty="0" smtClean="0">
                <a:solidFill>
                  <a:prstClr val="white"/>
                </a:solidFill>
                <a:latin typeface="Arial" panose="020B0604020202020204" pitchFamily="34" charset="0"/>
                <a:cs typeface="Arial" panose="020B0604020202020204" pitchFamily="34" charset="0"/>
              </a:rPr>
              <a:t>What ALTRAN offers for the ACME</a:t>
            </a:r>
          </a:p>
          <a:p>
            <a:endParaRPr lang="es-ES" sz="2000" b="1" dirty="0" smtClean="0">
              <a:solidFill>
                <a:schemeClr val="bg1"/>
              </a:solidFill>
              <a:latin typeface="Arial" panose="020B0604020202020204" pitchFamily="34" charset="0"/>
              <a:cs typeface="Arial" panose="020B0604020202020204" pitchFamily="34" charset="0"/>
            </a:endParaRPr>
          </a:p>
        </p:txBody>
      </p:sp>
      <p:sp>
        <p:nvSpPr>
          <p:cNvPr id="19" name="CuadroTexto 18"/>
          <p:cNvSpPr txBox="1"/>
          <p:nvPr/>
        </p:nvSpPr>
        <p:spPr>
          <a:xfrm>
            <a:off x="4465079" y="3881827"/>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0" name="CuadroTexto 19"/>
          <p:cNvSpPr txBox="1"/>
          <p:nvPr/>
        </p:nvSpPr>
        <p:spPr>
          <a:xfrm>
            <a:off x="8171447" y="5289682"/>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b="32833"/>
          <a:stretch/>
        </p:blipFill>
        <p:spPr>
          <a:xfrm>
            <a:off x="1098447" y="3840053"/>
            <a:ext cx="1752841" cy="2340655"/>
          </a:xfrm>
          <a:prstGeom prst="rect">
            <a:avLst/>
          </a:prstGeom>
        </p:spPr>
      </p:pic>
      <p:pic>
        <p:nvPicPr>
          <p:cNvPr id="21" name="Imagen 2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harpenSoften amount="12000"/>
                    </a14:imgEffect>
                    <a14:imgEffect>
                      <a14:colorTemperature colorTemp="5090"/>
                    </a14:imgEffect>
                    <a14:imgEffect>
                      <a14:brightnessContrast bright="9000"/>
                    </a14:imgEffect>
                  </a14:imgLayer>
                </a14:imgProps>
              </a:ext>
              <a:ext uri="{28A0092B-C50C-407E-A947-70E740481C1C}">
                <a14:useLocalDpi xmlns:a14="http://schemas.microsoft.com/office/drawing/2010/main" val="0"/>
              </a:ext>
            </a:extLst>
          </a:blip>
          <a:srcRect b="21343"/>
          <a:stretch/>
        </p:blipFill>
        <p:spPr>
          <a:xfrm>
            <a:off x="1098447" y="536842"/>
            <a:ext cx="1809818" cy="2465628"/>
          </a:xfrm>
          <a:prstGeom prst="rect">
            <a:avLst/>
          </a:prstGeom>
        </p:spPr>
      </p:pic>
      <p:sp>
        <p:nvSpPr>
          <p:cNvPr id="22" name="CuadroTexto 21"/>
          <p:cNvSpPr txBox="1"/>
          <p:nvPr/>
        </p:nvSpPr>
        <p:spPr>
          <a:xfrm>
            <a:off x="1303133" y="2683792"/>
            <a:ext cx="1289315" cy="861774"/>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GERMÁN BARBERO</a:t>
            </a:r>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800" dirty="0" smtClean="0">
                <a:solidFill>
                  <a:schemeClr val="tx1">
                    <a:lumMod val="65000"/>
                    <a:lumOff val="35000"/>
                  </a:schemeClr>
                </a:solidFill>
                <a:latin typeface="Arial" panose="020B0604020202020204" pitchFamily="34" charset="0"/>
                <a:cs typeface="Arial" panose="020B0604020202020204" pitchFamily="34" charset="0"/>
              </a:rPr>
              <a:t>Business Director Spain</a:t>
            </a:r>
            <a:endParaRPr lang="en-US" sz="800" dirty="0" smtClean="0">
              <a:solidFill>
                <a:schemeClr val="tx1">
                  <a:lumMod val="65000"/>
                  <a:lumOff val="35000"/>
                </a:schemeClr>
              </a:solidFill>
              <a:latin typeface="Arial" panose="020B0604020202020204" pitchFamily="34" charset="0"/>
              <a:cs typeface="Arial" panose="020B0604020202020204" pitchFamily="34" charset="0"/>
            </a:endParaRPr>
          </a:p>
          <a:p>
            <a:endParaRPr lang="es-ES" sz="9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CuadroTexto 22"/>
          <p:cNvSpPr txBox="1"/>
          <p:nvPr/>
        </p:nvSpPr>
        <p:spPr>
          <a:xfrm>
            <a:off x="1330209" y="5803758"/>
            <a:ext cx="1289315" cy="984885"/>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JUAN </a:t>
            </a: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BETHANCOURT</a:t>
            </a:r>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800" dirty="0" smtClean="0">
                <a:solidFill>
                  <a:schemeClr val="tx1">
                    <a:lumMod val="65000"/>
                    <a:lumOff val="35000"/>
                  </a:schemeClr>
                </a:solidFill>
                <a:latin typeface="Arial" panose="020B0604020202020204" pitchFamily="34" charset="0"/>
                <a:cs typeface="Arial" panose="020B0604020202020204" pitchFamily="34" charset="0"/>
              </a:rPr>
              <a:t>Business Director Germany</a:t>
            </a:r>
            <a:endParaRPr lang="en-US" sz="800" dirty="0" smtClean="0">
              <a:solidFill>
                <a:schemeClr val="tx1">
                  <a:lumMod val="65000"/>
                  <a:lumOff val="35000"/>
                </a:schemeClr>
              </a:solidFill>
              <a:latin typeface="Arial" panose="020B0604020202020204" pitchFamily="34" charset="0"/>
              <a:cs typeface="Arial" panose="020B0604020202020204" pitchFamily="34" charset="0"/>
            </a:endParaRPr>
          </a:p>
          <a:p>
            <a:endParaRPr lang="es-ES" sz="9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0" name="Imagen 2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8812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p:cNvGrpSpPr/>
          <p:nvPr/>
        </p:nvGrpSpPr>
        <p:grpSpPr>
          <a:xfrm>
            <a:off x="0" y="0"/>
            <a:ext cx="12192000" cy="6858000"/>
            <a:chOff x="4356101" y="0"/>
            <a:chExt cx="7835900" cy="6858000"/>
          </a:xfrm>
          <a:solidFill>
            <a:schemeClr val="bg1"/>
          </a:solidFill>
        </p:grpSpPr>
        <p:sp>
          <p:nvSpPr>
            <p:cNvPr id="28" name="Rectángulo 27"/>
            <p:cNvSpPr/>
            <p:nvPr/>
          </p:nvSpPr>
          <p:spPr>
            <a:xfrm>
              <a:off x="4356101" y="0"/>
              <a:ext cx="783590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9" name="Rectángulo 28"/>
            <p:cNvSpPr/>
            <p:nvPr/>
          </p:nvSpPr>
          <p:spPr>
            <a:xfrm>
              <a:off x="4356101" y="0"/>
              <a:ext cx="783589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grpSp>
        <p:nvGrpSpPr>
          <p:cNvPr id="2" name="Grupo 1"/>
          <p:cNvGrpSpPr/>
          <p:nvPr/>
        </p:nvGrpSpPr>
        <p:grpSpPr>
          <a:xfrm>
            <a:off x="4356101" y="0"/>
            <a:ext cx="7835900" cy="6858000"/>
            <a:chOff x="4356101" y="0"/>
            <a:chExt cx="7835900" cy="6858000"/>
          </a:xfrm>
        </p:grpSpPr>
        <p:sp>
          <p:nvSpPr>
            <p:cNvPr id="6" name="Rectángulo 5"/>
            <p:cNvSpPr/>
            <p:nvPr/>
          </p:nvSpPr>
          <p:spPr>
            <a:xfrm>
              <a:off x="4356101" y="0"/>
              <a:ext cx="7835900" cy="6858000"/>
            </a:xfrm>
            <a:prstGeom prst="rect">
              <a:avLst/>
            </a:prstGeom>
            <a:solidFill>
              <a:srgbClr val="173F7F"/>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3" name="Rectángulo 12"/>
            <p:cNvSpPr/>
            <p:nvPr/>
          </p:nvSpPr>
          <p:spPr>
            <a:xfrm>
              <a:off x="4356101" y="0"/>
              <a:ext cx="7835899" cy="6858000"/>
            </a:xfrm>
            <a:prstGeom prst="rect">
              <a:avLst/>
            </a:prstGeom>
            <a:solidFill>
              <a:srgbClr val="B7E0D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grpSp>
      <p:sp>
        <p:nvSpPr>
          <p:cNvPr id="25" name="CuadroTexto 24"/>
          <p:cNvSpPr txBox="1"/>
          <p:nvPr/>
        </p:nvSpPr>
        <p:spPr>
          <a:xfrm>
            <a:off x="4663439" y="901808"/>
            <a:ext cx="7296913" cy="1769715"/>
          </a:xfrm>
          <a:prstGeom prst="rect">
            <a:avLst/>
          </a:prstGeom>
          <a:noFill/>
        </p:spPr>
        <p:txBody>
          <a:bodyPr wrap="square" rtlCol="0">
            <a:spAutoFit/>
          </a:bodyPr>
          <a:lstStyle/>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As head of the Operations team, I would firstly want to look at the KPIs of each ACME service. I would like to see that each one is at its maximum potential, which means that our "First Deliver" goal has been achieved on time and with quality.</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I would also like to see industrialization in our processes in order to be more efficient, so as to work as a real "Deliverable Factory" with greater autonomy and less need for client involvement. We have been working on this concept for some time now in the areas where it has been possible, trying to apply these practices for other clients such as Airbus Operations.</a:t>
            </a:r>
          </a:p>
          <a:p>
            <a:pPr algn="just">
              <a:spcBef>
                <a:spcPts val="600"/>
              </a:spcBef>
            </a:pPr>
            <a:r>
              <a:rPr lang="en-US" sz="1100" i="1" dirty="0" smtClean="0">
                <a:solidFill>
                  <a:schemeClr val="bg1"/>
                </a:solidFill>
                <a:latin typeface="Arial" panose="020B0604020202020204" pitchFamily="34" charset="0"/>
                <a:cs typeface="Arial" panose="020B0604020202020204" pitchFamily="34" charset="0"/>
              </a:rPr>
              <a:t>And of course I would love to see motivated teams that are continually striving for improvement, which characterizes the entire ALTRAN team.</a:t>
            </a:r>
          </a:p>
        </p:txBody>
      </p:sp>
      <p:sp>
        <p:nvSpPr>
          <p:cNvPr id="26" name="CuadroTexto 25"/>
          <p:cNvSpPr txBox="1"/>
          <p:nvPr/>
        </p:nvSpPr>
        <p:spPr>
          <a:xfrm>
            <a:off x="4663438" y="399621"/>
            <a:ext cx="5897882" cy="707886"/>
          </a:xfrm>
          <a:prstGeom prst="rect">
            <a:avLst/>
          </a:prstGeom>
          <a:noFill/>
        </p:spPr>
        <p:txBody>
          <a:bodyPr wrap="square" rtlCol="0">
            <a:spAutoFit/>
          </a:bodyPr>
          <a:lstStyle/>
          <a:p>
            <a:pPr lvl="0"/>
            <a:r>
              <a:rPr lang="en-US" sz="2000" b="1" dirty="0" smtClean="0">
                <a:solidFill>
                  <a:prstClr val="white"/>
                </a:solidFill>
                <a:latin typeface="Arial" panose="020B0604020202020204" pitchFamily="34" charset="0"/>
                <a:cs typeface="Arial" panose="020B0604020202020204" pitchFamily="34" charset="0"/>
              </a:rPr>
              <a:t>Our footprint after this period</a:t>
            </a:r>
          </a:p>
          <a:p>
            <a:endParaRPr lang="es-ES" sz="2000" dirty="0">
              <a:solidFill>
                <a:schemeClr val="bg1"/>
              </a:solidFill>
            </a:endParaRPr>
          </a:p>
        </p:txBody>
      </p:sp>
      <p:sp>
        <p:nvSpPr>
          <p:cNvPr id="4" name="CuadroTexto 3"/>
          <p:cNvSpPr txBox="1"/>
          <p:nvPr/>
        </p:nvSpPr>
        <p:spPr>
          <a:xfrm>
            <a:off x="4465079" y="774305"/>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sp>
        <p:nvSpPr>
          <p:cNvPr id="27" name="CuadroTexto 26"/>
          <p:cNvSpPr txBox="1"/>
          <p:nvPr/>
        </p:nvSpPr>
        <p:spPr>
          <a:xfrm>
            <a:off x="7186943" y="2331412"/>
            <a:ext cx="539472" cy="523220"/>
          </a:xfrm>
          <a:prstGeom prst="rect">
            <a:avLst/>
          </a:prstGeom>
          <a:noFill/>
        </p:spPr>
        <p:txBody>
          <a:bodyPr wrap="square" rtlCol="0">
            <a:spAutoFit/>
          </a:bodyPr>
          <a:lstStyle/>
          <a:p>
            <a:r>
              <a:rPr lang="es-ES" sz="2800" dirty="0" smtClean="0">
                <a:solidFill>
                  <a:schemeClr val="bg1"/>
                </a:solidFill>
                <a:latin typeface="Times New Roman" panose="02020603050405020304" pitchFamily="18" charset="0"/>
                <a:cs typeface="Times New Roman" panose="02020603050405020304" pitchFamily="18" charset="0"/>
              </a:rPr>
              <a:t>”</a:t>
            </a:r>
            <a:endParaRPr lang="es-ES" sz="2800" dirty="0">
              <a:solidFill>
                <a:schemeClr val="bg1"/>
              </a:solidFill>
              <a:latin typeface="Times New Roman" panose="02020603050405020304" pitchFamily="18" charset="0"/>
              <a:cs typeface="Times New Roman" panose="02020603050405020304" pitchFamily="18" charset="0"/>
            </a:endParaRPr>
          </a:p>
        </p:txBody>
      </p:sp>
      <p:pic>
        <p:nvPicPr>
          <p:cNvPr id="17" name="Imagen 16"/>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74000"/>
                    </a14:imgEffect>
                    <a14:imgEffect>
                      <a14:brightnessContrast bright="5000"/>
                    </a14:imgEffect>
                  </a14:imgLayer>
                </a14:imgProps>
              </a:ext>
              <a:ext uri="{28A0092B-C50C-407E-A947-70E740481C1C}">
                <a14:useLocalDpi xmlns:a14="http://schemas.microsoft.com/office/drawing/2010/main" val="0"/>
              </a:ext>
            </a:extLst>
          </a:blip>
          <a:srcRect t="2" b="23017"/>
          <a:stretch/>
        </p:blipFill>
        <p:spPr>
          <a:xfrm>
            <a:off x="1204421" y="484087"/>
            <a:ext cx="1540890" cy="2346788"/>
          </a:xfrm>
          <a:prstGeom prst="rect">
            <a:avLst/>
          </a:prstGeom>
        </p:spPr>
      </p:pic>
      <p:sp>
        <p:nvSpPr>
          <p:cNvPr id="18" name="CuadroTexto 17"/>
          <p:cNvSpPr txBox="1"/>
          <p:nvPr/>
        </p:nvSpPr>
        <p:spPr>
          <a:xfrm>
            <a:off x="1416122" y="2612188"/>
            <a:ext cx="1117487" cy="723275"/>
          </a:xfrm>
          <a:prstGeom prst="rect">
            <a:avLst/>
          </a:prstGeom>
          <a:solidFill>
            <a:schemeClr val="bg1"/>
          </a:solidFill>
        </p:spPr>
        <p:txBody>
          <a:bodyPr wrap="square" rtlCol="0">
            <a:spAutoFit/>
          </a:bodyPr>
          <a:lstStyle/>
          <a:p>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1100" b="1" dirty="0" smtClean="0">
                <a:solidFill>
                  <a:schemeClr val="tx1">
                    <a:lumMod val="65000"/>
                    <a:lumOff val="35000"/>
                  </a:schemeClr>
                </a:solidFill>
                <a:latin typeface="Arial" panose="020B0604020202020204" pitchFamily="34" charset="0"/>
                <a:cs typeface="Arial" panose="020B0604020202020204" pitchFamily="34" charset="0"/>
              </a:rPr>
              <a:t>EVA CESTEROS</a:t>
            </a:r>
            <a:endParaRPr lang="en-US" sz="1100" b="1" dirty="0" smtClean="0">
              <a:solidFill>
                <a:schemeClr val="tx1">
                  <a:lumMod val="65000"/>
                  <a:lumOff val="35000"/>
                </a:schemeClr>
              </a:solidFill>
              <a:latin typeface="Arial" panose="020B0604020202020204" pitchFamily="34" charset="0"/>
              <a:cs typeface="Arial" panose="020B0604020202020204" pitchFamily="34" charset="0"/>
            </a:endParaRPr>
          </a:p>
          <a:p>
            <a:r>
              <a:rPr lang="en-US" sz="800" dirty="0" smtClean="0">
                <a:solidFill>
                  <a:schemeClr val="tx1">
                    <a:lumMod val="65000"/>
                    <a:lumOff val="35000"/>
                  </a:schemeClr>
                </a:solidFill>
                <a:latin typeface="Arial" panose="020B0604020202020204" pitchFamily="34" charset="0"/>
                <a:cs typeface="Arial" panose="020B0604020202020204" pitchFamily="34" charset="0"/>
              </a:rPr>
              <a:t>Operations Director</a:t>
            </a:r>
            <a:endParaRPr lang="es-ES" sz="9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0" name="Imagen 2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2255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2146300"/>
            <a:ext cx="12192000" cy="2171700"/>
          </a:xfrm>
          <a:prstGeom prst="rect">
            <a:avLst/>
          </a:prstGeom>
          <a:solidFill>
            <a:srgbClr val="B7E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2882900" y="2970540"/>
            <a:ext cx="6426200" cy="523220"/>
          </a:xfrm>
          <a:prstGeom prst="rect">
            <a:avLst/>
          </a:prstGeom>
          <a:noFill/>
        </p:spPr>
        <p:txBody>
          <a:bodyPr wrap="square" rtlCol="0">
            <a:spAutoFit/>
          </a:bodyPr>
          <a:lstStyle/>
          <a:p>
            <a:pPr algn="ctr"/>
            <a:r>
              <a:rPr lang="es-ES" sz="2800" b="1" dirty="0" smtClean="0">
                <a:solidFill>
                  <a:srgbClr val="182B54"/>
                </a:solidFill>
                <a:latin typeface="Arial" panose="020B0604020202020204" pitchFamily="34" charset="0"/>
                <a:cs typeface="Arial" panose="020B0604020202020204" pitchFamily="34" charset="0"/>
              </a:rPr>
              <a:t>ALTRAN GROUP </a:t>
            </a:r>
            <a:endParaRPr lang="es-ES" sz="2800" b="1" dirty="0">
              <a:solidFill>
                <a:srgbClr val="182B54"/>
              </a:solidFill>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69630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4154"/>
          <a:stretch/>
        </p:blipFill>
        <p:spPr>
          <a:xfrm>
            <a:off x="0" y="861236"/>
            <a:ext cx="12192000" cy="5996763"/>
          </a:xfrm>
          <a:prstGeom prst="rect">
            <a:avLst/>
          </a:prstGeom>
        </p:spPr>
      </p:pic>
      <p:sp>
        <p:nvSpPr>
          <p:cNvPr id="19" name="Rectángulo 18"/>
          <p:cNvSpPr/>
          <p:nvPr/>
        </p:nvSpPr>
        <p:spPr>
          <a:xfrm>
            <a:off x="1" y="3586870"/>
            <a:ext cx="12192000" cy="1317156"/>
          </a:xfrm>
          <a:prstGeom prst="rect">
            <a:avLst/>
          </a:prstGeom>
          <a:solidFill>
            <a:srgbClr val="173F7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10" name="Rectangle à coins arrondis 432"/>
          <p:cNvSpPr/>
          <p:nvPr/>
        </p:nvSpPr>
        <p:spPr>
          <a:xfrm>
            <a:off x="1655334" y="2275864"/>
            <a:ext cx="1379966" cy="518135"/>
          </a:xfrm>
          <a:prstGeom prst="roundRect">
            <a:avLst/>
          </a:prstGeom>
          <a:solidFill>
            <a:srgbClr val="FFFFFF"/>
          </a:solidFill>
          <a:ln w="25400" cap="flat" cmpd="sng" algn="ctr">
            <a:noFill/>
            <a:prstDash val="solid"/>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1" i="0" u="none" strike="noStrike" kern="0" cap="none" spc="0" normalizeH="0" baseline="0" noProof="0" dirty="0" smtClean="0">
                <a:ln>
                  <a:noFill/>
                </a:ln>
                <a:solidFill>
                  <a:srgbClr val="17478B"/>
                </a:solidFill>
                <a:effectLst/>
                <a:uLnTx/>
                <a:uFillTx/>
                <a:latin typeface="Arial"/>
                <a:ea typeface="+mn-ea"/>
                <a:cs typeface="+mn-cs"/>
              </a:rPr>
              <a:t>North America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i="0" u="none" strike="noStrike" kern="0" cap="none" spc="0" normalizeH="0" baseline="0" noProof="0" dirty="0" smtClean="0">
                <a:ln>
                  <a:noFill/>
                </a:ln>
                <a:solidFill>
                  <a:srgbClr val="17478B"/>
                </a:solidFill>
                <a:effectLst/>
                <a:uLnTx/>
                <a:uFillTx/>
                <a:latin typeface="Arial"/>
                <a:ea typeface="+mn-ea"/>
                <a:cs typeface="+mn-cs"/>
              </a:rPr>
              <a:t>1,600</a:t>
            </a:r>
            <a:endParaRPr kumimoji="0" lang="en-US" sz="1100" i="0" u="none" strike="noStrike" kern="0" cap="none" spc="0" normalizeH="0" baseline="0" noProof="0" dirty="0">
              <a:ln>
                <a:noFill/>
              </a:ln>
              <a:solidFill>
                <a:srgbClr val="17478B"/>
              </a:solidFill>
              <a:effectLst/>
              <a:uLnTx/>
              <a:uFillTx/>
              <a:latin typeface="Arial"/>
              <a:ea typeface="+mn-ea"/>
              <a:cs typeface="+mn-cs"/>
            </a:endParaRPr>
          </a:p>
        </p:txBody>
      </p:sp>
      <p:sp>
        <p:nvSpPr>
          <p:cNvPr id="11" name="Rectangle à coins arrondis 3"/>
          <p:cNvSpPr/>
          <p:nvPr/>
        </p:nvSpPr>
        <p:spPr>
          <a:xfrm>
            <a:off x="5017193" y="1645439"/>
            <a:ext cx="1085157" cy="407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smtClean="0">
                <a:solidFill>
                  <a:srgbClr val="17478B"/>
                </a:solidFill>
                <a:latin typeface="Arial" panose="020B0604020202020204" pitchFamily="34" charset="0"/>
                <a:cs typeface="Arial" panose="020B0604020202020204" pitchFamily="34" charset="0"/>
              </a:rPr>
              <a:t>France</a:t>
            </a:r>
          </a:p>
          <a:p>
            <a:pPr algn="ctr"/>
            <a:r>
              <a:rPr lang="fr-FR" sz="1100" dirty="0" smtClean="0">
                <a:solidFill>
                  <a:srgbClr val="17478B"/>
                </a:solidFill>
                <a:latin typeface="Arial" panose="020B0604020202020204" pitchFamily="34" charset="0"/>
                <a:cs typeface="Arial" panose="020B0604020202020204" pitchFamily="34" charset="0"/>
              </a:rPr>
              <a:t>11,000</a:t>
            </a:r>
            <a:endParaRPr lang="en-US" sz="1100" dirty="0">
              <a:solidFill>
                <a:srgbClr val="17478B"/>
              </a:solidFill>
              <a:latin typeface="Arial" panose="020B0604020202020204" pitchFamily="34" charset="0"/>
              <a:cs typeface="Arial" panose="020B0604020202020204" pitchFamily="34" charset="0"/>
            </a:endParaRPr>
          </a:p>
        </p:txBody>
      </p:sp>
      <p:sp>
        <p:nvSpPr>
          <p:cNvPr id="12" name="Rectangle à coins arrondis 429"/>
          <p:cNvSpPr/>
          <p:nvPr/>
        </p:nvSpPr>
        <p:spPr>
          <a:xfrm>
            <a:off x="6434776" y="1849131"/>
            <a:ext cx="1085157" cy="407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smtClean="0">
                <a:solidFill>
                  <a:srgbClr val="17478B"/>
                </a:solidFill>
                <a:latin typeface="Arial" panose="020B0604020202020204" pitchFamily="34" charset="0"/>
                <a:cs typeface="Arial" panose="020B0604020202020204" pitchFamily="34" charset="0"/>
              </a:rPr>
              <a:t>Europe</a:t>
            </a:r>
          </a:p>
          <a:p>
            <a:pPr algn="ctr"/>
            <a:r>
              <a:rPr lang="fr-FR" sz="1100" dirty="0" smtClean="0">
                <a:solidFill>
                  <a:srgbClr val="17478B"/>
                </a:solidFill>
                <a:latin typeface="Arial" panose="020B0604020202020204" pitchFamily="34" charset="0"/>
                <a:cs typeface="Arial" panose="020B0604020202020204" pitchFamily="34" charset="0"/>
              </a:rPr>
              <a:t>17,000</a:t>
            </a:r>
            <a:endParaRPr lang="en-US" sz="1100" dirty="0">
              <a:solidFill>
                <a:srgbClr val="17478B"/>
              </a:solidFill>
              <a:latin typeface="Arial" panose="020B0604020202020204" pitchFamily="34" charset="0"/>
              <a:cs typeface="Arial" panose="020B0604020202020204" pitchFamily="34" charset="0"/>
            </a:endParaRPr>
          </a:p>
        </p:txBody>
      </p:sp>
      <p:sp>
        <p:nvSpPr>
          <p:cNvPr id="13" name="Rectangle à coins arrondis 431"/>
          <p:cNvSpPr/>
          <p:nvPr/>
        </p:nvSpPr>
        <p:spPr>
          <a:xfrm>
            <a:off x="5892197" y="2793999"/>
            <a:ext cx="1085157" cy="407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smtClean="0">
                <a:solidFill>
                  <a:srgbClr val="17478B"/>
                </a:solidFill>
              </a:rPr>
              <a:t>MEA</a:t>
            </a:r>
          </a:p>
          <a:p>
            <a:pPr algn="ctr"/>
            <a:r>
              <a:rPr lang="fr-FR" sz="1100" dirty="0" smtClean="0">
                <a:solidFill>
                  <a:srgbClr val="17478B"/>
                </a:solidFill>
              </a:rPr>
              <a:t>1,500</a:t>
            </a:r>
            <a:endParaRPr lang="en-US" sz="1100" dirty="0">
              <a:solidFill>
                <a:srgbClr val="17478B"/>
              </a:solidFill>
            </a:endParaRPr>
          </a:p>
        </p:txBody>
      </p:sp>
      <p:sp>
        <p:nvSpPr>
          <p:cNvPr id="14" name="Rectangle à coins arrondis 430"/>
          <p:cNvSpPr/>
          <p:nvPr/>
        </p:nvSpPr>
        <p:spPr>
          <a:xfrm>
            <a:off x="9415151" y="2241085"/>
            <a:ext cx="1085157" cy="407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100" b="1" dirty="0" smtClean="0">
                <a:solidFill>
                  <a:srgbClr val="17478B"/>
                </a:solidFill>
                <a:latin typeface="Arial" panose="020B0604020202020204" pitchFamily="34" charset="0"/>
                <a:cs typeface="Arial" panose="020B0604020202020204" pitchFamily="34" charset="0"/>
              </a:rPr>
              <a:t>Asia</a:t>
            </a:r>
          </a:p>
          <a:p>
            <a:pPr algn="ctr"/>
            <a:r>
              <a:rPr lang="fr-FR" sz="1100" dirty="0" smtClean="0">
                <a:solidFill>
                  <a:srgbClr val="17478B"/>
                </a:solidFill>
                <a:latin typeface="Arial" panose="020B0604020202020204" pitchFamily="34" charset="0"/>
                <a:cs typeface="Arial" panose="020B0604020202020204" pitchFamily="34" charset="0"/>
              </a:rPr>
              <a:t>14,000</a:t>
            </a:r>
            <a:endParaRPr lang="en-US" sz="1100" dirty="0">
              <a:solidFill>
                <a:srgbClr val="17478B"/>
              </a:solidFill>
              <a:latin typeface="Arial" panose="020B0604020202020204" pitchFamily="34" charset="0"/>
              <a:cs typeface="Arial" panose="020B0604020202020204" pitchFamily="34" charset="0"/>
            </a:endParaRPr>
          </a:p>
        </p:txBody>
      </p:sp>
      <p:sp>
        <p:nvSpPr>
          <p:cNvPr id="15" name="ZoneTexte 41"/>
          <p:cNvSpPr txBox="1">
            <a:spLocks noChangeArrowheads="1"/>
          </p:cNvSpPr>
          <p:nvPr/>
        </p:nvSpPr>
        <p:spPr bwMode="auto">
          <a:xfrm>
            <a:off x="1464484" y="3845125"/>
            <a:ext cx="1761666" cy="715581"/>
          </a:xfrm>
          <a:prstGeom prst="rect">
            <a:avLst/>
          </a:prstGeom>
          <a:noFill/>
          <a:ln w="9525">
            <a:noFill/>
            <a:miter lim="800000"/>
            <a:headEnd/>
            <a:tailEnd/>
          </a:ln>
        </p:spPr>
        <p:txBody>
          <a:bodyPr lIns="0" tIns="0" rIns="0" bIns="0">
            <a:spAutoFit/>
          </a:bodyPr>
          <a:lstStyle/>
          <a:p>
            <a:pPr algn="ctr"/>
            <a:r>
              <a:rPr lang="en-US" sz="3600" b="1" dirty="0" smtClean="0">
                <a:solidFill>
                  <a:schemeClr val="bg1"/>
                </a:solidFill>
                <a:latin typeface="Arial" panose="020B0604020202020204" pitchFamily="34" charset="0"/>
                <a:ea typeface="Arial" charset="0"/>
                <a:cs typeface="Arial" panose="020B0604020202020204" pitchFamily="34" charset="0"/>
              </a:rPr>
              <a:t>7</a:t>
            </a:r>
            <a:endParaRPr lang="en-US" sz="3600" b="1" dirty="0">
              <a:solidFill>
                <a:schemeClr val="bg1"/>
              </a:solidFill>
              <a:latin typeface="Arial" panose="020B0604020202020204" pitchFamily="34" charset="0"/>
              <a:ea typeface="Arial" charset="0"/>
              <a:cs typeface="Arial" panose="020B0604020202020204" pitchFamily="34" charset="0"/>
            </a:endParaRPr>
          </a:p>
          <a:p>
            <a:pPr algn="ctr"/>
            <a:r>
              <a:rPr lang="en-US" sz="1050" dirty="0" smtClean="0">
                <a:solidFill>
                  <a:schemeClr val="bg1"/>
                </a:solidFill>
                <a:latin typeface="Arial" panose="020B0604020202020204" pitchFamily="34" charset="0"/>
                <a:cs typeface="Arial" panose="020B0604020202020204" pitchFamily="34" charset="0"/>
              </a:rPr>
              <a:t>WORLD CLASS CENTERS</a:t>
            </a:r>
            <a:endParaRPr lang="en-US" sz="1050" dirty="0">
              <a:solidFill>
                <a:schemeClr val="bg1"/>
              </a:solidFill>
              <a:latin typeface="Arial" panose="020B0604020202020204" pitchFamily="34" charset="0"/>
              <a:cs typeface="Arial" panose="020B0604020202020204" pitchFamily="34" charset="0"/>
            </a:endParaRPr>
          </a:p>
        </p:txBody>
      </p:sp>
      <p:sp>
        <p:nvSpPr>
          <p:cNvPr id="16" name="ZoneTexte 42"/>
          <p:cNvSpPr txBox="1">
            <a:spLocks noChangeArrowheads="1"/>
          </p:cNvSpPr>
          <p:nvPr/>
        </p:nvSpPr>
        <p:spPr bwMode="auto">
          <a:xfrm>
            <a:off x="9281425" y="3845125"/>
            <a:ext cx="1218883" cy="715581"/>
          </a:xfrm>
          <a:prstGeom prst="rect">
            <a:avLst/>
          </a:prstGeom>
          <a:noFill/>
          <a:ln w="9525">
            <a:noFill/>
            <a:miter lim="800000"/>
            <a:headEnd/>
            <a:tailEnd/>
          </a:ln>
        </p:spPr>
        <p:txBody>
          <a:bodyPr lIns="0" tIns="0" rIns="0" bIns="0">
            <a:spAutoFit/>
          </a:bodyPr>
          <a:lstStyle/>
          <a:p>
            <a:pPr algn="ctr"/>
            <a:r>
              <a:rPr lang="en-US" sz="3600" b="1" dirty="0">
                <a:solidFill>
                  <a:schemeClr val="bg1"/>
                </a:solidFill>
                <a:latin typeface="Arial" panose="020B0604020202020204" pitchFamily="34" charset="0"/>
                <a:ea typeface="Arial" charset="0"/>
                <a:cs typeface="Arial" panose="020B0604020202020204" pitchFamily="34" charset="0"/>
              </a:rPr>
              <a:t>90%</a:t>
            </a:r>
          </a:p>
          <a:p>
            <a:pPr algn="ctr"/>
            <a:r>
              <a:rPr lang="en-US" sz="1050" dirty="0">
                <a:solidFill>
                  <a:schemeClr val="bg1"/>
                </a:solidFill>
                <a:latin typeface="Arial" panose="020B0604020202020204" pitchFamily="34" charset="0"/>
                <a:cs typeface="Arial" panose="020B0604020202020204" pitchFamily="34" charset="0"/>
              </a:rPr>
              <a:t>ENGINEERS</a:t>
            </a:r>
          </a:p>
        </p:txBody>
      </p:sp>
      <p:sp>
        <p:nvSpPr>
          <p:cNvPr id="17" name="ZoneTexte 43"/>
          <p:cNvSpPr txBox="1">
            <a:spLocks noChangeArrowheads="1"/>
          </p:cNvSpPr>
          <p:nvPr/>
        </p:nvSpPr>
        <p:spPr bwMode="auto">
          <a:xfrm>
            <a:off x="5242850" y="3845125"/>
            <a:ext cx="1775950" cy="715581"/>
          </a:xfrm>
          <a:prstGeom prst="rect">
            <a:avLst/>
          </a:prstGeom>
          <a:noFill/>
          <a:ln w="9525">
            <a:noFill/>
            <a:miter lim="800000"/>
            <a:headEnd/>
            <a:tailEnd/>
          </a:ln>
        </p:spPr>
        <p:txBody>
          <a:bodyPr lIns="0" tIns="0" rIns="0" bIns="0">
            <a:spAutoFit/>
          </a:bodyPr>
          <a:lstStyle/>
          <a:p>
            <a:pPr algn="ctr"/>
            <a:r>
              <a:rPr lang="en-US" sz="3600" b="1" dirty="0">
                <a:solidFill>
                  <a:schemeClr val="bg1"/>
                </a:solidFill>
                <a:latin typeface="Arial" panose="020B0604020202020204" pitchFamily="34" charset="0"/>
                <a:ea typeface="Arial" charset="0"/>
                <a:cs typeface="Arial" panose="020B0604020202020204" pitchFamily="34" charset="0"/>
              </a:rPr>
              <a:t>80</a:t>
            </a:r>
          </a:p>
          <a:p>
            <a:pPr algn="ctr"/>
            <a:r>
              <a:rPr lang="en-US" sz="1050" dirty="0">
                <a:solidFill>
                  <a:schemeClr val="bg1"/>
                </a:solidFill>
                <a:latin typeface="Arial" panose="020B0604020202020204" pitchFamily="34" charset="0"/>
                <a:cs typeface="Arial" panose="020B0604020202020204" pitchFamily="34" charset="0"/>
              </a:rPr>
              <a:t>NATIONALITIES</a:t>
            </a:r>
          </a:p>
        </p:txBody>
      </p:sp>
      <p:sp>
        <p:nvSpPr>
          <p:cNvPr id="6" name="Rectángulo 5"/>
          <p:cNvSpPr/>
          <p:nvPr/>
        </p:nvSpPr>
        <p:spPr>
          <a:xfrm>
            <a:off x="0" y="5181263"/>
            <a:ext cx="12192001" cy="150569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Picture 33" descr="C:\Users\clara.astasio\Desktop\Clara-Astasio\AGOSTO-2017\icons-resources\multiple-users-silhouette.png"/>
          <p:cNvPicPr>
            <a:picLocks noChangeAspect="1" noChangeArrowheads="1"/>
          </p:cNvPicPr>
          <p:nvPr/>
        </p:nvPicPr>
        <p:blipFill>
          <a:blip r:embed="rId3" cstate="print">
            <a:duotone>
              <a:prstClr val="black"/>
              <a:srgbClr val="87CCC9">
                <a:tint val="45000"/>
                <a:satMod val="400000"/>
              </a:srgbClr>
            </a:duotone>
            <a:extLst>
              <a:ext uri="{28A0092B-C50C-407E-A947-70E740481C1C}">
                <a14:useLocalDpi xmlns:a14="http://schemas.microsoft.com/office/drawing/2010/main" val="0"/>
              </a:ext>
            </a:extLst>
          </a:blip>
          <a:srcRect/>
          <a:stretch>
            <a:fillRect/>
          </a:stretch>
        </p:blipFill>
        <p:spPr bwMode="auto">
          <a:xfrm>
            <a:off x="1188132" y="5251793"/>
            <a:ext cx="698856" cy="698856"/>
          </a:xfrm>
          <a:prstGeom prst="rect">
            <a:avLst/>
          </a:prstGeom>
          <a:noFill/>
          <a:extLst>
            <a:ext uri="{909E8E84-426E-40DD-AFC4-6F175D3DCCD1}">
              <a14:hiddenFill xmlns:a14="http://schemas.microsoft.com/office/drawing/2010/main">
                <a:solidFill>
                  <a:srgbClr val="FFFFFF"/>
                </a:solidFill>
              </a14:hiddenFill>
            </a:ext>
          </a:extLst>
        </p:spPr>
      </p:pic>
      <p:sp>
        <p:nvSpPr>
          <p:cNvPr id="30" name="Rectángulo 29"/>
          <p:cNvSpPr/>
          <p:nvPr/>
        </p:nvSpPr>
        <p:spPr>
          <a:xfrm>
            <a:off x="-1510440" y="5673397"/>
            <a:ext cx="6096000" cy="984885"/>
          </a:xfrm>
          <a:prstGeom prst="rect">
            <a:avLst/>
          </a:prstGeom>
        </p:spPr>
        <p:txBody>
          <a:bodyPr>
            <a:spAutoFit/>
          </a:bodyPr>
          <a:lstStyle/>
          <a:p>
            <a:pPr algn="ctr"/>
            <a:r>
              <a:rPr lang="es-ES" b="1" i="0" dirty="0" smtClean="0">
                <a:solidFill>
                  <a:srgbClr val="2F5597"/>
                </a:solidFill>
                <a:effectLst/>
                <a:latin typeface="Open Sans"/>
              </a:rPr>
              <a:t/>
            </a:r>
            <a:br>
              <a:rPr lang="es-ES" b="1" i="0" dirty="0" smtClean="0">
                <a:solidFill>
                  <a:srgbClr val="2F5597"/>
                </a:solidFill>
                <a:effectLst/>
                <a:latin typeface="Open Sans"/>
              </a:rPr>
            </a:br>
            <a:r>
              <a:rPr lang="es-ES" sz="1200" b="1" i="0" dirty="0" smtClean="0">
                <a:solidFill>
                  <a:srgbClr val="2F5597"/>
                </a:solidFill>
                <a:effectLst/>
                <a:latin typeface="Open Sans"/>
              </a:rPr>
              <a:t>EMPLOYEES</a:t>
            </a:r>
            <a:br>
              <a:rPr lang="es-ES" sz="1200" b="1" i="0" dirty="0" smtClean="0">
                <a:solidFill>
                  <a:srgbClr val="2F5597"/>
                </a:solidFill>
                <a:effectLst/>
                <a:latin typeface="Open Sans"/>
              </a:rPr>
            </a:br>
            <a:r>
              <a:rPr lang="es-ES" sz="1200" b="1" i="0" dirty="0" smtClean="0">
                <a:solidFill>
                  <a:srgbClr val="2F5597"/>
                </a:solidFill>
                <a:effectLst/>
                <a:latin typeface="Open Sans"/>
              </a:rPr>
              <a:t>45,000+</a:t>
            </a:r>
          </a:p>
          <a:p>
            <a:pPr algn="ctr"/>
            <a:r>
              <a:rPr lang="es-ES" sz="800" b="1" dirty="0" smtClean="0">
                <a:solidFill>
                  <a:srgbClr val="2F5597"/>
                </a:solidFill>
                <a:latin typeface="Open Sans"/>
              </a:rPr>
              <a:t>15,000</a:t>
            </a:r>
            <a:r>
              <a:rPr lang="es-ES" sz="800" b="1" dirty="0" smtClean="0">
                <a:solidFill>
                  <a:srgbClr val="2F5597"/>
                </a:solidFill>
                <a:latin typeface="Open Sans"/>
              </a:rPr>
              <a:t>+ based </a:t>
            </a:r>
          </a:p>
          <a:p>
            <a:pPr algn="ctr"/>
            <a:r>
              <a:rPr lang="es-ES" sz="800" b="1" dirty="0" smtClean="0">
                <a:solidFill>
                  <a:srgbClr val="2F5597"/>
                </a:solidFill>
                <a:latin typeface="Open Sans"/>
              </a:rPr>
              <a:t>near and offshore</a:t>
            </a:r>
            <a:endParaRPr lang="es-ES" sz="800" b="1" dirty="0">
              <a:solidFill>
                <a:srgbClr val="2F5597"/>
              </a:solidFill>
            </a:endParaRPr>
          </a:p>
        </p:txBody>
      </p:sp>
      <p:pic>
        <p:nvPicPr>
          <p:cNvPr id="27" name="Picture 5" descr="Y:\1Equipo\Clara\Powerpoint\icons-resources\bar-chart (2).png"/>
          <p:cNvPicPr>
            <a:picLocks noChangeAspect="1" noChangeArrowheads="1"/>
          </p:cNvPicPr>
          <p:nvPr/>
        </p:nvPicPr>
        <p:blipFill>
          <a:blip r:embed="rId4" cstate="print">
            <a:duotone>
              <a:prstClr val="black"/>
              <a:srgbClr val="87CCC9">
                <a:tint val="45000"/>
                <a:satMod val="400000"/>
              </a:srgbClr>
            </a:duotone>
            <a:extLst>
              <a:ext uri="{28A0092B-C50C-407E-A947-70E740481C1C}">
                <a14:useLocalDpi xmlns:a14="http://schemas.microsoft.com/office/drawing/2010/main" val="0"/>
              </a:ext>
            </a:extLst>
          </a:blip>
          <a:srcRect/>
          <a:stretch>
            <a:fillRect/>
          </a:stretch>
        </p:blipFill>
        <p:spPr bwMode="auto">
          <a:xfrm>
            <a:off x="4194608" y="5347978"/>
            <a:ext cx="554650" cy="554650"/>
          </a:xfrm>
          <a:prstGeom prst="rect">
            <a:avLst/>
          </a:prstGeom>
          <a:noFill/>
          <a:extLst>
            <a:ext uri="{909E8E84-426E-40DD-AFC4-6F175D3DCCD1}">
              <a14:hiddenFill xmlns:a14="http://schemas.microsoft.com/office/drawing/2010/main">
                <a:solidFill>
                  <a:srgbClr val="FFFFFF"/>
                </a:solidFill>
              </a14:hiddenFill>
            </a:ext>
          </a:extLst>
        </p:spPr>
      </p:pic>
      <p:sp>
        <p:nvSpPr>
          <p:cNvPr id="31" name="Rectángulo 30"/>
          <p:cNvSpPr/>
          <p:nvPr/>
        </p:nvSpPr>
        <p:spPr>
          <a:xfrm>
            <a:off x="1423933" y="5673397"/>
            <a:ext cx="6096000" cy="1292662"/>
          </a:xfrm>
          <a:prstGeom prst="rect">
            <a:avLst/>
          </a:prstGeom>
        </p:spPr>
        <p:txBody>
          <a:bodyPr>
            <a:spAutoFit/>
          </a:bodyPr>
          <a:lstStyle/>
          <a:p>
            <a:pPr algn="ctr"/>
            <a:r>
              <a:rPr lang="es-ES" b="1" i="0" dirty="0" smtClean="0">
                <a:solidFill>
                  <a:srgbClr val="2F5597"/>
                </a:solidFill>
                <a:effectLst/>
                <a:latin typeface="Open Sans"/>
              </a:rPr>
              <a:t/>
            </a:r>
            <a:br>
              <a:rPr lang="es-ES" b="1" i="0" dirty="0" smtClean="0">
                <a:solidFill>
                  <a:srgbClr val="2F5597"/>
                </a:solidFill>
                <a:effectLst/>
                <a:latin typeface="Open Sans"/>
              </a:rPr>
            </a:br>
            <a:r>
              <a:rPr lang="es-ES" sz="1200" b="1" i="0" dirty="0" smtClean="0">
                <a:solidFill>
                  <a:srgbClr val="2F5597"/>
                </a:solidFill>
                <a:effectLst/>
                <a:latin typeface="Open Sans"/>
              </a:rPr>
              <a:t>2017 REVENUES</a:t>
            </a:r>
            <a:br>
              <a:rPr lang="es-ES" sz="1200" b="1" i="0" dirty="0" smtClean="0">
                <a:solidFill>
                  <a:srgbClr val="2F5597"/>
                </a:solidFill>
                <a:effectLst/>
                <a:latin typeface="Open Sans"/>
              </a:rPr>
            </a:br>
            <a:r>
              <a:rPr lang="es-ES" sz="1200" b="1" i="0" dirty="0" smtClean="0">
                <a:solidFill>
                  <a:srgbClr val="2F5597"/>
                </a:solidFill>
                <a:effectLst/>
                <a:latin typeface="Open Sans"/>
              </a:rPr>
              <a:t>€2.9 BN</a:t>
            </a:r>
          </a:p>
          <a:p>
            <a:r>
              <a:rPr lang="es-ES" b="1" dirty="0" smtClean="0">
                <a:solidFill>
                  <a:srgbClr val="2F5597"/>
                </a:solidFill>
              </a:rPr>
              <a:t/>
            </a:r>
            <a:br>
              <a:rPr lang="es-ES" b="1" dirty="0" smtClean="0">
                <a:solidFill>
                  <a:srgbClr val="2F5597"/>
                </a:solidFill>
              </a:rPr>
            </a:br>
            <a:endParaRPr lang="es-ES" b="1" dirty="0">
              <a:solidFill>
                <a:srgbClr val="2F5597"/>
              </a:solidFill>
            </a:endParaRPr>
          </a:p>
        </p:txBody>
      </p:sp>
      <p:pic>
        <p:nvPicPr>
          <p:cNvPr id="28" name="Picture 26" descr="C:\Users\clara.astasio\Desktop\Clara-Astasio\AGOSTO-2017\icons-resources\light-bulb (1).png"/>
          <p:cNvPicPr>
            <a:picLocks noChangeAspect="1" noChangeArrowheads="1"/>
          </p:cNvPicPr>
          <p:nvPr/>
        </p:nvPicPr>
        <p:blipFill>
          <a:blip r:embed="rId5" cstate="print">
            <a:duotone>
              <a:prstClr val="black"/>
              <a:srgbClr val="87CCC9">
                <a:tint val="45000"/>
                <a:satMod val="400000"/>
              </a:srgbClr>
            </a:duotone>
            <a:extLst>
              <a:ext uri="{28A0092B-C50C-407E-A947-70E740481C1C}">
                <a14:useLocalDpi xmlns:a14="http://schemas.microsoft.com/office/drawing/2010/main" val="0"/>
              </a:ext>
            </a:extLst>
          </a:blip>
          <a:srcRect/>
          <a:stretch>
            <a:fillRect/>
          </a:stretch>
        </p:blipFill>
        <p:spPr bwMode="auto">
          <a:xfrm>
            <a:off x="7133243" y="5294098"/>
            <a:ext cx="636140" cy="6361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7" descr="C:\Users\clara.astasio\Desktop\Clara-Astasio\AGOSTO-2017\icons-resources\earth-globe-with-continents-maps.png"/>
          <p:cNvPicPr>
            <a:picLocks noChangeAspect="1" noChangeArrowheads="1"/>
          </p:cNvPicPr>
          <p:nvPr/>
        </p:nvPicPr>
        <p:blipFill>
          <a:blip r:embed="rId6" cstate="print">
            <a:duotone>
              <a:prstClr val="black"/>
              <a:srgbClr val="87CCC9">
                <a:tint val="45000"/>
                <a:satMod val="400000"/>
              </a:srgbClr>
            </a:duotone>
            <a:extLst>
              <a:ext uri="{28A0092B-C50C-407E-A947-70E740481C1C}">
                <a14:useLocalDpi xmlns:a14="http://schemas.microsoft.com/office/drawing/2010/main" val="0"/>
              </a:ext>
            </a:extLst>
          </a:blip>
          <a:srcRect/>
          <a:stretch>
            <a:fillRect/>
          </a:stretch>
        </p:blipFill>
        <p:spPr bwMode="auto">
          <a:xfrm>
            <a:off x="10191955" y="5314133"/>
            <a:ext cx="606054" cy="606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71933" y="5957178"/>
            <a:ext cx="6096000" cy="461665"/>
          </a:xfrm>
          <a:prstGeom prst="rect">
            <a:avLst/>
          </a:prstGeom>
        </p:spPr>
        <p:txBody>
          <a:bodyPr>
            <a:spAutoFit/>
          </a:bodyPr>
          <a:lstStyle/>
          <a:p>
            <a:pPr algn="ctr"/>
            <a:r>
              <a:rPr lang="es-ES" sz="1200" b="1" i="0" dirty="0" smtClean="0">
                <a:solidFill>
                  <a:srgbClr val="2F5597"/>
                </a:solidFill>
                <a:effectLst/>
                <a:latin typeface="Open Sans"/>
              </a:rPr>
              <a:t>INNOVATION</a:t>
            </a:r>
          </a:p>
          <a:p>
            <a:pPr algn="ctr"/>
            <a:r>
              <a:rPr lang="es-ES" sz="1200" b="1" i="0" dirty="0" smtClean="0">
                <a:solidFill>
                  <a:srgbClr val="2F5597"/>
                </a:solidFill>
                <a:effectLst/>
                <a:latin typeface="Open Sans"/>
              </a:rPr>
              <a:t>Over 30 Years</a:t>
            </a:r>
            <a:endParaRPr lang="es-ES" sz="1200" b="1" i="0" dirty="0" smtClean="0">
              <a:solidFill>
                <a:srgbClr val="2F5597"/>
              </a:solidFill>
              <a:effectLst/>
              <a:latin typeface="Open Sans"/>
            </a:endParaRPr>
          </a:p>
        </p:txBody>
      </p:sp>
      <p:sp>
        <p:nvSpPr>
          <p:cNvPr id="32" name="Rectángulo 31"/>
          <p:cNvSpPr/>
          <p:nvPr/>
        </p:nvSpPr>
        <p:spPr>
          <a:xfrm>
            <a:off x="9779979" y="5957177"/>
            <a:ext cx="1430007" cy="461665"/>
          </a:xfrm>
          <a:prstGeom prst="rect">
            <a:avLst/>
          </a:prstGeom>
        </p:spPr>
        <p:txBody>
          <a:bodyPr wrap="none">
            <a:spAutoFit/>
          </a:bodyPr>
          <a:lstStyle/>
          <a:p>
            <a:pPr algn="ctr"/>
            <a:r>
              <a:rPr lang="es-ES" sz="1200" b="1" i="0" dirty="0" smtClean="0">
                <a:solidFill>
                  <a:srgbClr val="2F5597"/>
                </a:solidFill>
                <a:effectLst/>
                <a:latin typeface="Open Sans"/>
              </a:rPr>
              <a:t>INTERNATIONAL</a:t>
            </a:r>
          </a:p>
          <a:p>
            <a:pPr algn="ctr"/>
            <a:r>
              <a:rPr lang="es-ES" sz="1200" b="1" i="0" dirty="0" smtClean="0">
                <a:solidFill>
                  <a:srgbClr val="2F5597"/>
                </a:solidFill>
                <a:effectLst/>
                <a:latin typeface="Open Sans"/>
              </a:rPr>
              <a:t>30+ Countries</a:t>
            </a:r>
            <a:endParaRPr lang="es-ES" sz="1200" b="1" i="0" dirty="0">
              <a:solidFill>
                <a:srgbClr val="2F5597"/>
              </a:solidFill>
              <a:effectLst/>
              <a:latin typeface="Open Sans"/>
            </a:endParaRPr>
          </a:p>
        </p:txBody>
      </p:sp>
      <p:sp>
        <p:nvSpPr>
          <p:cNvPr id="37" name="Rectángulo 36"/>
          <p:cNvSpPr/>
          <p:nvPr/>
        </p:nvSpPr>
        <p:spPr>
          <a:xfrm>
            <a:off x="-1" y="11182"/>
            <a:ext cx="12192000" cy="1056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4194"/>
            <a:endParaRPr lang="en-GB" sz="1200" b="1" dirty="0">
              <a:solidFill>
                <a:srgbClr val="B2E1E1"/>
              </a:solidFill>
              <a:latin typeface="Arial" panose="020B0604020202020204" pitchFamily="34" charset="0"/>
              <a:cs typeface="Arial" panose="020B0604020202020204" pitchFamily="34" charset="0"/>
            </a:endParaRPr>
          </a:p>
        </p:txBody>
      </p:sp>
      <p:sp>
        <p:nvSpPr>
          <p:cNvPr id="20" name="Rectángulo 19"/>
          <p:cNvSpPr/>
          <p:nvPr/>
        </p:nvSpPr>
        <p:spPr>
          <a:xfrm>
            <a:off x="34824" y="415114"/>
            <a:ext cx="12192001" cy="400110"/>
          </a:xfrm>
          <a:prstGeom prst="rect">
            <a:avLst/>
          </a:prstGeom>
        </p:spPr>
        <p:txBody>
          <a:bodyPr wrap="square">
            <a:spAutoFit/>
          </a:bodyPr>
          <a:lstStyle/>
          <a:p>
            <a:pPr algn="ctr"/>
            <a:r>
              <a:rPr lang="en-US" sz="2000" b="1" i="0" dirty="0" smtClean="0">
                <a:solidFill>
                  <a:srgbClr val="182B54"/>
                </a:solidFill>
                <a:effectLst/>
                <a:latin typeface="Arial" panose="020B0604020202020204" pitchFamily="34" charset="0"/>
                <a:cs typeface="Arial" panose="020B0604020202020204" pitchFamily="34" charset="0"/>
              </a:rPr>
              <a:t>Altran is the global leader in the engineering and R&amp;D industry</a:t>
            </a:r>
            <a:endParaRPr lang="es-ES" sz="2000" b="1" dirty="0">
              <a:solidFill>
                <a:srgbClr val="182B5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570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595526" y="3167242"/>
            <a:ext cx="6426200" cy="400110"/>
          </a:xfrm>
          <a:prstGeom prst="rect">
            <a:avLst/>
          </a:prstGeom>
          <a:noFill/>
        </p:spPr>
        <p:txBody>
          <a:bodyPr wrap="square" rtlCol="0">
            <a:spAutoFit/>
          </a:bodyPr>
          <a:lstStyle/>
          <a:p>
            <a:pPr algn="ctr"/>
            <a:r>
              <a:rPr lang="es-ES" sz="2000" b="1" dirty="0" smtClean="0">
                <a:solidFill>
                  <a:srgbClr val="87CCC9"/>
                </a:solidFill>
                <a:latin typeface="Arial" panose="020B0604020202020204" pitchFamily="34" charset="0"/>
                <a:cs typeface="Arial" panose="020B0604020202020204" pitchFamily="34" charset="0"/>
              </a:rPr>
              <a:t>Leadership across 3 domains</a:t>
            </a:r>
            <a:endParaRPr lang="es-ES" sz="2000" b="1" dirty="0">
              <a:solidFill>
                <a:srgbClr val="87CCC9"/>
              </a:solidFill>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9018" y="6473952"/>
            <a:ext cx="921334" cy="339253"/>
          </a:xfrm>
          <a:prstGeom prst="rect">
            <a:avLst/>
          </a:prstGeom>
        </p:spPr>
      </p:pic>
    </p:spTree>
    <p:extLst>
      <p:ext uri="{BB962C8B-B14F-4D97-AF65-F5344CB8AC3E}">
        <p14:creationId xmlns:p14="http://schemas.microsoft.com/office/powerpoint/2010/main" val="14707020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4273</TotalTime>
  <Words>1622</Words>
  <Application>Microsoft Office PowerPoint</Application>
  <PresentationFormat>Panorámica</PresentationFormat>
  <Paragraphs>244</Paragraphs>
  <Slides>23</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23</vt:i4>
      </vt:variant>
    </vt:vector>
  </HeadingPairs>
  <TitlesOfParts>
    <vt:vector size="34" baseType="lpstr">
      <vt:lpstr>Arial Unicode MS</vt:lpstr>
      <vt:lpstr>MS PGothic</vt:lpstr>
      <vt:lpstr>Arial</vt:lpstr>
      <vt:lpstr>Calibri</vt:lpstr>
      <vt:lpstr>Calibri Light</vt:lpstr>
      <vt:lpstr>Lucida Bright</vt:lpstr>
      <vt:lpstr>Open Sans</vt:lpstr>
      <vt:lpstr>Sitka Text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Aricent A digital leader in design and engineering services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Sanchez Gallardo</dc:creator>
  <cp:lastModifiedBy>Raquel Sanchez Gallardo</cp:lastModifiedBy>
  <cp:revision>52</cp:revision>
  <dcterms:created xsi:type="dcterms:W3CDTF">2018-09-11T10:38:59Z</dcterms:created>
  <dcterms:modified xsi:type="dcterms:W3CDTF">2018-09-14T09:52:35Z</dcterms:modified>
</cp:coreProperties>
</file>